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6" r:id="rId2"/>
    <p:sldId id="282" r:id="rId3"/>
    <p:sldId id="257" r:id="rId4"/>
    <p:sldId id="264" r:id="rId5"/>
    <p:sldId id="262" r:id="rId6"/>
    <p:sldId id="263" r:id="rId7"/>
    <p:sldId id="285" r:id="rId8"/>
    <p:sldId id="322" r:id="rId9"/>
    <p:sldId id="265" r:id="rId10"/>
    <p:sldId id="266" r:id="rId11"/>
    <p:sldId id="268" r:id="rId12"/>
    <p:sldId id="269" r:id="rId13"/>
    <p:sldId id="270" r:id="rId14"/>
    <p:sldId id="273" r:id="rId15"/>
    <p:sldId id="259" r:id="rId16"/>
    <p:sldId id="286" r:id="rId17"/>
    <p:sldId id="261" r:id="rId18"/>
    <p:sldId id="284" r:id="rId19"/>
    <p:sldId id="274" r:id="rId20"/>
    <p:sldId id="275" r:id="rId21"/>
    <p:sldId id="277" r:id="rId22"/>
    <p:sldId id="276" r:id="rId23"/>
    <p:sldId id="272" r:id="rId24"/>
    <p:sldId id="279" r:id="rId25"/>
    <p:sldId id="297" r:id="rId26"/>
    <p:sldId id="298" r:id="rId27"/>
    <p:sldId id="299" r:id="rId28"/>
    <p:sldId id="300" r:id="rId29"/>
    <p:sldId id="301" r:id="rId30"/>
    <p:sldId id="287" r:id="rId31"/>
    <p:sldId id="288" r:id="rId32"/>
    <p:sldId id="289" r:id="rId33"/>
    <p:sldId id="290" r:id="rId34"/>
    <p:sldId id="291" r:id="rId35"/>
    <p:sldId id="292" r:id="rId36"/>
    <p:sldId id="294" r:id="rId37"/>
    <p:sldId id="295" r:id="rId38"/>
    <p:sldId id="296" r:id="rId39"/>
    <p:sldId id="302" r:id="rId40"/>
    <p:sldId id="260" r:id="rId41"/>
    <p:sldId id="303" r:id="rId42"/>
    <p:sldId id="308" r:id="rId43"/>
    <p:sldId id="304" r:id="rId44"/>
    <p:sldId id="307" r:id="rId45"/>
    <p:sldId id="305" r:id="rId46"/>
    <p:sldId id="306" r:id="rId47"/>
    <p:sldId id="309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10" r:id="rId57"/>
    <p:sldId id="320" r:id="rId58"/>
    <p:sldId id="311" r:id="rId59"/>
    <p:sldId id="321" r:id="rId60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812B"/>
    <a:srgbClr val="EFCA6E"/>
    <a:srgbClr val="3D2D11"/>
    <a:srgbClr val="E1DDD6"/>
    <a:srgbClr val="978A70"/>
    <a:srgbClr val="B8B4B0"/>
    <a:srgbClr val="726753"/>
    <a:srgbClr val="FFFAF6"/>
    <a:srgbClr val="6B4E1B"/>
    <a:srgbClr val="7267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73"/>
    <p:restoredTop sz="94513"/>
  </p:normalViewPr>
  <p:slideViewPr>
    <p:cSldViewPr snapToGrid="0" snapToObjects="1">
      <p:cViewPr varScale="1">
        <p:scale>
          <a:sx n="119" d="100"/>
          <a:sy n="119" d="100"/>
        </p:scale>
        <p:origin x="2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1591FA-E37D-5C43-9E7B-D7F9FAB916CB}" type="datetimeFigureOut">
              <a:rPr lang="en-CN" smtClean="0"/>
              <a:t>2021/9/9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1CBC65-120C-3D42-AD4C-A19666AA617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80704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CBC65-120C-3D42-AD4C-A19666AA6177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00152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CBC65-120C-3D42-AD4C-A19666AA6177}" type="slidenum">
              <a:rPr lang="en-CN" smtClean="0"/>
              <a:t>18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86298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facet_wrap</a:t>
            </a:r>
            <a:r>
              <a:rPr lang="en-US" dirty="0"/>
              <a:t>() </a:t>
            </a:r>
            <a:r>
              <a:rPr lang="en-US" dirty="0" err="1"/>
              <a:t>nrow</a:t>
            </a:r>
            <a:r>
              <a:rPr lang="en-US" dirty="0"/>
              <a:t>, </a:t>
            </a:r>
            <a:r>
              <a:rPr lang="en-US" dirty="0" err="1"/>
              <a:t>ncol</a:t>
            </a:r>
            <a:r>
              <a:rPr lang="en-US" dirty="0"/>
              <a:t> can be adjusted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facet_grid</a:t>
            </a:r>
            <a:r>
              <a:rPr lang="en-US" dirty="0"/>
              <a:t>() </a:t>
            </a:r>
            <a:r>
              <a:rPr lang="en-US" dirty="0" err="1"/>
              <a:t>nrow</a:t>
            </a:r>
            <a:r>
              <a:rPr lang="en-US" dirty="0"/>
              <a:t>, </a:t>
            </a:r>
            <a:r>
              <a:rPr lang="en-US" dirty="0" err="1"/>
              <a:t>ncol</a:t>
            </a:r>
            <a:r>
              <a:rPr lang="en-US" dirty="0"/>
              <a:t> are fixed by vars()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CBC65-120C-3D42-AD4C-A19666AA6177}" type="slidenum">
              <a:rPr lang="en-CN" smtClean="0"/>
              <a:t>45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9704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CBC65-120C-3D42-AD4C-A19666AA6177}" type="slidenum">
              <a:rPr lang="en-CN" smtClean="0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88473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CBC65-120C-3D42-AD4C-A19666AA6177}" type="slidenum">
              <a:rPr lang="en-CN" smtClean="0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06327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CBC65-120C-3D42-AD4C-A19666AA6177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36228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CBC65-120C-3D42-AD4C-A19666AA6177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1523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CBC65-120C-3D42-AD4C-A19666AA6177}" type="slidenum">
              <a:rPr lang="en-CN" smtClean="0"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49677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CBC65-120C-3D42-AD4C-A19666AA6177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67613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CBC65-120C-3D42-AD4C-A19666AA6177}" type="slidenum">
              <a:rPr lang="en-CN" smtClean="0"/>
              <a:t>12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04005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CBC65-120C-3D42-AD4C-A19666AA6177}" type="slidenum">
              <a:rPr lang="en-CN" smtClean="0"/>
              <a:t>13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25761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42DE2-717D-CE4E-8BB2-FA07DFE060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31D613-A7E2-D040-B7C2-896C666E63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DF0FD-BAE9-924C-A038-CCB532C1A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36E05-E43D-7E43-AEF7-3CC3EF55296B}" type="datetimeFigureOut">
              <a:rPr lang="en-CN" smtClean="0"/>
              <a:t>2021/9/9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A4CC3-41A5-9A44-9AD9-281E71E00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6121C-D661-1245-A88A-7FB16AC57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B07DA-E250-074D-AF92-77D0F7C44A1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33831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29D16-A68B-6741-B618-8056B49F7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AE283-88C4-2842-9C6F-8813FA646A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5D8F6-6E57-ED44-BB3A-F67183B2B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36E05-E43D-7E43-AEF7-3CC3EF55296B}" type="datetimeFigureOut">
              <a:rPr lang="en-CN" smtClean="0"/>
              <a:t>2021/9/9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A093D-2008-0D48-9C67-3BF77C700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C63EAD-230D-2E46-BAF0-3CE51DC98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B07DA-E250-074D-AF92-77D0F7C44A1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57071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B589DD-1A9D-C041-BFC3-B6039649AA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BE9DD7-7263-1E42-B4A5-70F66C87F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F22D1-A2FC-384E-963A-08BCA2064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36E05-E43D-7E43-AEF7-3CC3EF55296B}" type="datetimeFigureOut">
              <a:rPr lang="en-CN" smtClean="0"/>
              <a:t>2021/9/9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309576-5764-9047-A778-C201BEBCE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D20AD-0D92-F04D-9E92-61C704E6F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B07DA-E250-074D-AF92-77D0F7C44A1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15368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6FB3-B288-9041-9998-EDD5431B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05D3E-ADCC-A842-9FC7-66FA31BE2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57553-A221-6845-8A74-BF5832FE5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36E05-E43D-7E43-AEF7-3CC3EF55296B}" type="datetimeFigureOut">
              <a:rPr lang="en-CN" smtClean="0"/>
              <a:t>2021/9/9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B3222-4101-BB43-B837-CAD267842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571DE-54DA-6843-AA81-36C356E2C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B07DA-E250-074D-AF92-77D0F7C44A1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418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70E19-498F-1F4B-80A2-9B4A45156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224A6-BF43-4248-A44A-C8B514570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2ABBE-2E7F-6040-B412-151BCF6D4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36E05-E43D-7E43-AEF7-3CC3EF55296B}" type="datetimeFigureOut">
              <a:rPr lang="en-CN" smtClean="0"/>
              <a:t>2021/9/9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65D57-9612-0D44-AF1D-F36325CC5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EBF3C-5198-864D-B329-158C8412B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B07DA-E250-074D-AF92-77D0F7C44A1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42528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B288-08EB-DF41-BB70-30B33956E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083FF-49FD-7D40-936A-F73299F4D4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754966-C7AA-2349-904B-9F6C04E91C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EBA0F6-583D-A54D-8169-2F9E3A9E0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36E05-E43D-7E43-AEF7-3CC3EF55296B}" type="datetimeFigureOut">
              <a:rPr lang="en-CN" smtClean="0"/>
              <a:t>2021/9/9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4AC12-0D4E-D84D-8094-D75F9EC05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202CF7-CB74-334E-BAE0-BD2D0B69E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B07DA-E250-074D-AF92-77D0F7C44A1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79837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CA4F4-FF39-F749-8C57-99BFD4B78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DCC4CE-BD61-9D4C-AF17-5D81724AB9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7BD4DC-6BF8-0B42-A09D-6EB832E3C9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9B5AE1-BD1D-4D4B-8002-7A794B27B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D5F923-310E-8E4D-A548-15219544AE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C889A8-CA10-5C44-A154-755A54A04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36E05-E43D-7E43-AEF7-3CC3EF55296B}" type="datetimeFigureOut">
              <a:rPr lang="en-CN" smtClean="0"/>
              <a:t>2021/9/9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400116-5811-7640-AAC4-C34655989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CBDFAC-9133-0F4A-B97E-0083B4C75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B07DA-E250-074D-AF92-77D0F7C44A1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26237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151D5-749F-A84C-B88E-BB9833E86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81BF5D-CF6D-E843-9656-35D34E353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36E05-E43D-7E43-AEF7-3CC3EF55296B}" type="datetimeFigureOut">
              <a:rPr lang="en-CN" smtClean="0"/>
              <a:t>2021/9/9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15D72-C9CB-6241-B386-84BB362E7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388094-821A-AD44-9903-24FB7E70F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B07DA-E250-074D-AF92-77D0F7C44A1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64312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251129-1972-5743-9004-AE728096E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36E05-E43D-7E43-AEF7-3CC3EF55296B}" type="datetimeFigureOut">
              <a:rPr lang="en-CN" smtClean="0"/>
              <a:t>2021/9/9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50DDF2-75FA-4E4A-B551-BE6C80F9E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FBA6FE-EBC2-B74F-AC4A-E5D57DA8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B07DA-E250-074D-AF92-77D0F7C44A1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27607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B2122-36A7-C041-A657-434913EAB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8BC25-9F1C-6048-85DC-77903D510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EBCCCE-A6D2-6641-8492-26F42B5DB8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D4BCC6-95A2-CD48-848C-7B9C68EDD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36E05-E43D-7E43-AEF7-3CC3EF55296B}" type="datetimeFigureOut">
              <a:rPr lang="en-CN" smtClean="0"/>
              <a:t>2021/9/9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73CFA-0C4B-F148-B6EB-F996A553F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32325-94DC-2D48-96E7-F9C9BC9B9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B07DA-E250-074D-AF92-77D0F7C44A1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24523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6FA2E-5D44-C64F-B282-91C130A62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ED8348-3C85-304C-A2EA-8530F8369E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74BC2D-7B06-2243-9112-389ABCF0F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769C8-4394-C145-A0A3-4004A6321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36E05-E43D-7E43-AEF7-3CC3EF55296B}" type="datetimeFigureOut">
              <a:rPr lang="en-CN" smtClean="0"/>
              <a:t>2021/9/9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5CF6EA-5300-DB4B-AD47-A06AE97D4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AF3F92-DDE0-244D-A1E3-94AD73B39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B07DA-E250-074D-AF92-77D0F7C44A1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26814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E498C-4285-8E4B-9622-15FF04E67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624A5C-602E-8043-AA52-CDB2EE41D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CDDB64-1040-0045-A113-84EFF69C93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36E05-E43D-7E43-AEF7-3CC3EF55296B}" type="datetimeFigureOut">
              <a:rPr lang="en-CN" smtClean="0"/>
              <a:t>2021/9/9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0142F-8A74-464E-97AA-F32566BB7C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FAFED-D7A7-B14B-B830-5A8EEF9D88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B07DA-E250-074D-AF92-77D0F7C44A1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22834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644DA5-1AA0-EC46-8554-EE7390F6195D}"/>
              </a:ext>
            </a:extLst>
          </p:cNvPr>
          <p:cNvSpPr txBox="1"/>
          <p:nvPr/>
        </p:nvSpPr>
        <p:spPr>
          <a:xfrm>
            <a:off x="6876288" y="292608"/>
            <a:ext cx="429572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6000" dirty="0">
                <a:solidFill>
                  <a:srgbClr val="3D2D11"/>
                </a:solidFill>
              </a:rPr>
              <a:t>Visualization </a:t>
            </a:r>
            <a:br>
              <a:rPr lang="en-CN" sz="6000" dirty="0">
                <a:solidFill>
                  <a:srgbClr val="3D2D11"/>
                </a:solidFill>
              </a:rPr>
            </a:br>
            <a:r>
              <a:rPr lang="en-CN" sz="6000" dirty="0">
                <a:solidFill>
                  <a:srgbClr val="3D2D11"/>
                </a:solidFill>
              </a:rPr>
              <a:t>with ggplot2</a:t>
            </a:r>
          </a:p>
        </p:txBody>
      </p:sp>
    </p:spTree>
    <p:extLst>
      <p:ext uri="{BB962C8B-B14F-4D97-AF65-F5344CB8AC3E}">
        <p14:creationId xmlns:p14="http://schemas.microsoft.com/office/powerpoint/2010/main" val="3736494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3A6D7CC-78ED-FC4C-97B7-59F8C6F716B9}"/>
              </a:ext>
            </a:extLst>
          </p:cNvPr>
          <p:cNvSpPr/>
          <p:nvPr/>
        </p:nvSpPr>
        <p:spPr>
          <a:xfrm>
            <a:off x="7096537" y="509286"/>
            <a:ext cx="4802238" cy="2524754"/>
          </a:xfrm>
          <a:prstGeom prst="roundRect">
            <a:avLst/>
          </a:prstGeom>
          <a:solidFill>
            <a:srgbClr val="B8B4B0"/>
          </a:solidFill>
          <a:ln w="19050">
            <a:solidFill>
              <a:srgbClr val="6B4E1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C62213-96BC-B14A-B33B-B2C37EE5DD64}"/>
              </a:ext>
            </a:extLst>
          </p:cNvPr>
          <p:cNvSpPr txBox="1"/>
          <p:nvPr/>
        </p:nvSpPr>
        <p:spPr>
          <a:xfrm>
            <a:off x="1267968" y="1085088"/>
            <a:ext cx="42603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6000" dirty="0">
                <a:solidFill>
                  <a:srgbClr val="3D2D11"/>
                </a:solidFill>
              </a:rPr>
              <a:t>How to play?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F0A5B08-A742-494C-AE95-781048E9EC0E}"/>
              </a:ext>
            </a:extLst>
          </p:cNvPr>
          <p:cNvSpPr txBox="1"/>
          <p:nvPr/>
        </p:nvSpPr>
        <p:spPr>
          <a:xfrm>
            <a:off x="1832110" y="3282599"/>
            <a:ext cx="2731132" cy="50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B8B4B0"/>
                </a:solidFill>
              </a:rPr>
              <a:t>Select graphical type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2E529D7-806B-FA47-926A-420838A65A72}"/>
              </a:ext>
            </a:extLst>
          </p:cNvPr>
          <p:cNvSpPr txBox="1"/>
          <p:nvPr/>
        </p:nvSpPr>
        <p:spPr>
          <a:xfrm>
            <a:off x="1832110" y="2780894"/>
            <a:ext cx="2375394" cy="50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B8B4B0"/>
                </a:solidFill>
              </a:rPr>
              <a:t>Call for a function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391D7B3-F93C-5845-934B-6E75B1CE67B1}"/>
              </a:ext>
            </a:extLst>
          </p:cNvPr>
          <p:cNvSpPr txBox="1"/>
          <p:nvPr/>
        </p:nvSpPr>
        <p:spPr>
          <a:xfrm>
            <a:off x="1377695" y="2100751"/>
            <a:ext cx="5060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3D2D11"/>
                </a:solidFill>
              </a:rPr>
              <a:t>There are 3 steps to make a simple plot</a:t>
            </a:r>
            <a:endParaRPr lang="en-CN" sz="7200" dirty="0">
              <a:solidFill>
                <a:srgbClr val="3D2D1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8FEAA0-3E6A-2242-A787-D00C6302F898}"/>
              </a:ext>
            </a:extLst>
          </p:cNvPr>
          <p:cNvSpPr txBox="1"/>
          <p:nvPr/>
        </p:nvSpPr>
        <p:spPr>
          <a:xfrm>
            <a:off x="7289863" y="1629273"/>
            <a:ext cx="4267443" cy="376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Petal.Length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   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Petal.Width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   Species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C2BAE2-6D5C-AF4E-ADB7-311A6B6CE4AE}"/>
              </a:ext>
            </a:extLst>
          </p:cNvPr>
          <p:cNvSpPr txBox="1"/>
          <p:nvPr/>
        </p:nvSpPr>
        <p:spPr>
          <a:xfrm>
            <a:off x="7483189" y="1980465"/>
            <a:ext cx="4267443" cy="102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rgbClr val="3D2E12"/>
                </a:solidFill>
                <a:latin typeface="Andale Mono" panose="020B0509000000000004" pitchFamily="49" charset="0"/>
              </a:rPr>
              <a:t>1.4           0.2        </a:t>
            </a:r>
            <a:r>
              <a:rPr lang="en-US" sz="1400" dirty="0" err="1">
                <a:solidFill>
                  <a:srgbClr val="3D2E12"/>
                </a:solidFill>
                <a:latin typeface="Andale Mono" panose="020B0509000000000004" pitchFamily="49" charset="0"/>
              </a:rPr>
              <a:t>setosa</a:t>
            </a:r>
            <a:endParaRPr lang="en-US" sz="1400" dirty="0">
              <a:solidFill>
                <a:srgbClr val="3D2E12"/>
              </a:solidFill>
              <a:latin typeface="Andale Mono" panose="020B0509000000000004" pitchFamily="49" charset="0"/>
            </a:endParaRPr>
          </a:p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rgbClr val="3D2E12"/>
                </a:solidFill>
                <a:latin typeface="Andale Mono" panose="020B0509000000000004" pitchFamily="49" charset="0"/>
              </a:rPr>
              <a:t>1.4           0.2        </a:t>
            </a:r>
            <a:r>
              <a:rPr lang="en-US" sz="1400" dirty="0" err="1">
                <a:solidFill>
                  <a:srgbClr val="3D2E12"/>
                </a:solidFill>
                <a:latin typeface="Andale Mono" panose="020B0509000000000004" pitchFamily="49" charset="0"/>
              </a:rPr>
              <a:t>setosa</a:t>
            </a:r>
            <a:endParaRPr lang="en-US" sz="1400" dirty="0">
              <a:solidFill>
                <a:srgbClr val="3D2E12"/>
              </a:solidFill>
              <a:latin typeface="Andale Mono" panose="020B0509000000000004" pitchFamily="49" charset="0"/>
            </a:endParaRPr>
          </a:p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rgbClr val="3D2E12"/>
                </a:solidFill>
                <a:latin typeface="Andale Mono" panose="020B0509000000000004" pitchFamily="49" charset="0"/>
              </a:rPr>
              <a:t>1.3           0.2        </a:t>
            </a:r>
            <a:r>
              <a:rPr lang="en-US" sz="1400" dirty="0" err="1">
                <a:solidFill>
                  <a:srgbClr val="3D2E12"/>
                </a:solidFill>
                <a:latin typeface="Andale Mono" panose="020B0509000000000004" pitchFamily="49" charset="0"/>
              </a:rPr>
              <a:t>setosa</a:t>
            </a:r>
            <a:endParaRPr lang="en-US" sz="1400" dirty="0">
              <a:solidFill>
                <a:srgbClr val="3D2E12"/>
              </a:solidFill>
              <a:latin typeface="Andale Mono" panose="020B05090000000000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90075A-0858-6540-8CAC-C4CCCD9953B3}"/>
              </a:ext>
            </a:extLst>
          </p:cNvPr>
          <p:cNvSpPr txBox="1"/>
          <p:nvPr/>
        </p:nvSpPr>
        <p:spPr>
          <a:xfrm>
            <a:off x="8599990" y="559048"/>
            <a:ext cx="3496674" cy="102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There is dataset in based-R namely “iris”</a:t>
            </a: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&gt; iris</a:t>
            </a:r>
          </a:p>
        </p:txBody>
      </p:sp>
      <p:sp>
        <p:nvSpPr>
          <p:cNvPr id="19" name="Oval Callout 18">
            <a:extLst>
              <a:ext uri="{FF2B5EF4-FFF2-40B4-BE49-F238E27FC236}">
                <a16:creationId xmlns:a16="http://schemas.microsoft.com/office/drawing/2014/main" id="{5D4A4F04-0EFC-544C-A4ED-B8820D201AA7}"/>
              </a:ext>
            </a:extLst>
          </p:cNvPr>
          <p:cNvSpPr/>
          <p:nvPr/>
        </p:nvSpPr>
        <p:spPr>
          <a:xfrm flipH="1">
            <a:off x="7010841" y="237270"/>
            <a:ext cx="1484977" cy="1174842"/>
          </a:xfrm>
          <a:prstGeom prst="wedgeEllipseCallout">
            <a:avLst>
              <a:gd name="adj1" fmla="val -43238"/>
              <a:gd name="adj2" fmla="val 42979"/>
            </a:avLst>
          </a:prstGeom>
          <a:solidFill>
            <a:srgbClr val="726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" name="Oval Callout 20">
            <a:extLst>
              <a:ext uri="{FF2B5EF4-FFF2-40B4-BE49-F238E27FC236}">
                <a16:creationId xmlns:a16="http://schemas.microsoft.com/office/drawing/2014/main" id="{BE914B7B-5B23-C547-8A17-495734F22726}"/>
              </a:ext>
            </a:extLst>
          </p:cNvPr>
          <p:cNvSpPr/>
          <p:nvPr/>
        </p:nvSpPr>
        <p:spPr>
          <a:xfrm flipH="1">
            <a:off x="6906669" y="126287"/>
            <a:ext cx="1484977" cy="1174842"/>
          </a:xfrm>
          <a:prstGeom prst="wedgeEllipseCallout">
            <a:avLst>
              <a:gd name="adj1" fmla="val -44018"/>
              <a:gd name="adj2" fmla="val 41008"/>
            </a:avLst>
          </a:prstGeom>
          <a:solidFill>
            <a:srgbClr val="978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8691D2-BECB-8045-939D-78BB88836D92}"/>
              </a:ext>
            </a:extLst>
          </p:cNvPr>
          <p:cNvSpPr txBox="1"/>
          <p:nvPr/>
        </p:nvSpPr>
        <p:spPr>
          <a:xfrm>
            <a:off x="7066700" y="346286"/>
            <a:ext cx="10189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4000" dirty="0">
                <a:solidFill>
                  <a:schemeClr val="bg1"/>
                </a:solidFill>
              </a:rPr>
              <a:t>Tips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75EA7B-2AEC-0747-8006-604D1C4CE26E}"/>
              </a:ext>
            </a:extLst>
          </p:cNvPr>
          <p:cNvSpPr txBox="1"/>
          <p:nvPr/>
        </p:nvSpPr>
        <p:spPr>
          <a:xfrm>
            <a:off x="1832110" y="3783789"/>
            <a:ext cx="2416559" cy="50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D2D11"/>
                </a:solidFill>
              </a:rPr>
              <a:t>Define X and/or 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4934F0-E3ED-994D-9F46-D8AAC57D9563}"/>
              </a:ext>
            </a:extLst>
          </p:cNvPr>
          <p:cNvSpPr txBox="1"/>
          <p:nvPr/>
        </p:nvSpPr>
        <p:spPr>
          <a:xfrm>
            <a:off x="2546508" y="4329737"/>
            <a:ext cx="2246384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D2D11"/>
                </a:solidFill>
              </a:rPr>
              <a:t>From your dataset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DD73A1-43F6-0345-8A3E-08E096EBECDB}"/>
              </a:ext>
            </a:extLst>
          </p:cNvPr>
          <p:cNvSpPr txBox="1"/>
          <p:nvPr/>
        </p:nvSpPr>
        <p:spPr>
          <a:xfrm>
            <a:off x="5764698" y="4362011"/>
            <a:ext cx="4504759" cy="4169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rgbClr val="3D2E12"/>
                </a:solidFill>
                <a:latin typeface="Andale Mono" panose="020B0509000000000004" pitchFamily="49" charset="0"/>
              </a:rPr>
              <a:t>ggplot</a:t>
            </a:r>
            <a:r>
              <a:rPr lang="en-US" sz="1600" dirty="0">
                <a:solidFill>
                  <a:srgbClr val="3D2E12"/>
                </a:solidFill>
                <a:latin typeface="Andale Mono" panose="020B0509000000000004" pitchFamily="49" charset="0"/>
              </a:rPr>
              <a:t>()+ </a:t>
            </a:r>
            <a:r>
              <a:rPr lang="en-US" sz="1600" dirty="0" err="1">
                <a:solidFill>
                  <a:srgbClr val="3D2E12"/>
                </a:solidFill>
                <a:latin typeface="Andale Mono" panose="020B0509000000000004" pitchFamily="49" charset="0"/>
              </a:rPr>
              <a:t>geom_point</a:t>
            </a:r>
            <a:r>
              <a:rPr lang="en-US" sz="1600" dirty="0">
                <a:solidFill>
                  <a:srgbClr val="3D2E12"/>
                </a:solidFill>
                <a:latin typeface="Andale Mono" panose="020B0509000000000004" pitchFamily="49" charset="0"/>
              </a:rPr>
              <a:t>( data = </a:t>
            </a:r>
            <a:r>
              <a:rPr lang="en-US" sz="1600" dirty="0">
                <a:solidFill>
                  <a:srgbClr val="3D2E12"/>
                </a:solidFill>
                <a:highlight>
                  <a:srgbClr val="EFCA6E"/>
                </a:highlight>
                <a:latin typeface="Andale Mono" panose="020B0509000000000004" pitchFamily="49" charset="0"/>
              </a:rPr>
              <a:t>iris</a:t>
            </a:r>
            <a:r>
              <a:rPr lang="en-US" sz="1600" dirty="0">
                <a:solidFill>
                  <a:srgbClr val="3D2E12"/>
                </a:solidFill>
                <a:latin typeface="Andale Mono" panose="020B0509000000000004" pitchFamily="49" charset="0"/>
              </a:rPr>
              <a:t>,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98E333-F0C9-8D46-B20C-7D6A7251C4C8}"/>
              </a:ext>
            </a:extLst>
          </p:cNvPr>
          <p:cNvSpPr txBox="1"/>
          <p:nvPr/>
        </p:nvSpPr>
        <p:spPr>
          <a:xfrm>
            <a:off x="5764698" y="4799825"/>
            <a:ext cx="4998484" cy="4169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rgbClr val="3D2E12"/>
                </a:solidFill>
                <a:latin typeface="Andale Mono" panose="020B0509000000000004" pitchFamily="49" charset="0"/>
              </a:rPr>
              <a:t>aes</a:t>
            </a:r>
            <a:r>
              <a:rPr lang="en-US" sz="1600" dirty="0">
                <a:solidFill>
                  <a:srgbClr val="3D2E12"/>
                </a:solidFill>
                <a:latin typeface="Andale Mono" panose="020B0509000000000004" pitchFamily="49" charset="0"/>
              </a:rPr>
              <a:t>(x= </a:t>
            </a:r>
            <a:r>
              <a:rPr lang="en-US" sz="1600" dirty="0" err="1">
                <a:solidFill>
                  <a:srgbClr val="3D2E12"/>
                </a:solidFill>
                <a:highlight>
                  <a:srgbClr val="EFCA6E"/>
                </a:highlight>
                <a:latin typeface="Andale Mono" panose="020B0509000000000004" pitchFamily="49" charset="0"/>
              </a:rPr>
              <a:t>Petal.Length</a:t>
            </a:r>
            <a:r>
              <a:rPr lang="en-US" sz="1600" dirty="0">
                <a:solidFill>
                  <a:srgbClr val="3D2E12"/>
                </a:solidFill>
                <a:latin typeface="Andale Mono" panose="020B0509000000000004" pitchFamily="49" charset="0"/>
              </a:rPr>
              <a:t>, y= </a:t>
            </a:r>
            <a:r>
              <a:rPr lang="en-US" sz="1600" dirty="0" err="1">
                <a:solidFill>
                  <a:srgbClr val="3D2E12"/>
                </a:solidFill>
                <a:highlight>
                  <a:srgbClr val="EFCA6E"/>
                </a:highlight>
                <a:latin typeface="Andale Mono" panose="020B0509000000000004" pitchFamily="49" charset="0"/>
              </a:rPr>
              <a:t>Petal.Width</a:t>
            </a:r>
            <a:r>
              <a:rPr lang="en-US" sz="1600" dirty="0">
                <a:solidFill>
                  <a:srgbClr val="3D2E12"/>
                </a:solidFill>
                <a:latin typeface="Andale Mono" panose="020B0509000000000004" pitchFamily="49" charset="0"/>
              </a:rPr>
              <a:t>) 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929BC13-D465-EF4B-BC7E-A567AD0177BA}"/>
              </a:ext>
            </a:extLst>
          </p:cNvPr>
          <p:cNvSpPr/>
          <p:nvPr/>
        </p:nvSpPr>
        <p:spPr>
          <a:xfrm>
            <a:off x="7649157" y="3063300"/>
            <a:ext cx="36599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+mj-ea"/>
                <a:ea typeface="+mj-ea"/>
              </a:rPr>
              <a:t>花瓣长度</a:t>
            </a:r>
            <a:r>
              <a:rPr lang="en-US" altLang="zh-CN" sz="1400" dirty="0">
                <a:latin typeface="+mj-ea"/>
                <a:ea typeface="+mj-ea"/>
              </a:rPr>
              <a:t>.                 </a:t>
            </a:r>
            <a:r>
              <a:rPr lang="zh-CN" altLang="en-US" sz="1400" dirty="0">
                <a:latin typeface="+mj-ea"/>
                <a:ea typeface="+mj-ea"/>
              </a:rPr>
              <a:t>花瓣宽度</a:t>
            </a:r>
            <a:r>
              <a:rPr lang="en-US" altLang="zh-CN" sz="1400" dirty="0">
                <a:latin typeface="+mj-ea"/>
                <a:ea typeface="+mj-ea"/>
              </a:rPr>
              <a:t>               </a:t>
            </a:r>
            <a:r>
              <a:rPr lang="zh-CN" altLang="en-US" sz="1400" dirty="0">
                <a:latin typeface="+mj-ea"/>
                <a:ea typeface="+mj-ea"/>
              </a:rPr>
              <a:t>物种</a:t>
            </a:r>
            <a:endParaRPr lang="en-CN" sz="1400" dirty="0">
              <a:latin typeface="+mj-ea"/>
              <a:ea typeface="+mj-ea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3D919ED-38E5-F649-8E85-76B53098BB65}"/>
              </a:ext>
            </a:extLst>
          </p:cNvPr>
          <p:cNvSpPr/>
          <p:nvPr/>
        </p:nvSpPr>
        <p:spPr>
          <a:xfrm>
            <a:off x="7393100" y="1581828"/>
            <a:ext cx="1484978" cy="2028851"/>
          </a:xfrm>
          <a:prstGeom prst="roundRect">
            <a:avLst/>
          </a:prstGeom>
          <a:noFill/>
          <a:ln w="28575">
            <a:solidFill>
              <a:srgbClr val="B0812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901FF046-43A2-E343-BE59-A91C70D47376}"/>
              </a:ext>
            </a:extLst>
          </p:cNvPr>
          <p:cNvSpPr/>
          <p:nvPr/>
        </p:nvSpPr>
        <p:spPr>
          <a:xfrm>
            <a:off x="8946135" y="1583412"/>
            <a:ext cx="1484978" cy="2027268"/>
          </a:xfrm>
          <a:prstGeom prst="roundRect">
            <a:avLst/>
          </a:prstGeom>
          <a:noFill/>
          <a:ln w="28575">
            <a:solidFill>
              <a:srgbClr val="B0812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2B9FBD-BC49-5746-B38C-4207F9DF00BB}"/>
              </a:ext>
            </a:extLst>
          </p:cNvPr>
          <p:cNvSpPr txBox="1"/>
          <p:nvPr/>
        </p:nvSpPr>
        <p:spPr>
          <a:xfrm>
            <a:off x="7837057" y="3385232"/>
            <a:ext cx="658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dirty="0"/>
              <a:t>X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729B007-DCC7-8F4C-929E-3ED43BFF8292}"/>
              </a:ext>
            </a:extLst>
          </p:cNvPr>
          <p:cNvSpPr txBox="1"/>
          <p:nvPr/>
        </p:nvSpPr>
        <p:spPr>
          <a:xfrm>
            <a:off x="9400285" y="3390268"/>
            <a:ext cx="658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286915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3A6D7CC-78ED-FC4C-97B7-59F8C6F716B9}"/>
              </a:ext>
            </a:extLst>
          </p:cNvPr>
          <p:cNvSpPr/>
          <p:nvPr/>
        </p:nvSpPr>
        <p:spPr>
          <a:xfrm>
            <a:off x="7096537" y="509286"/>
            <a:ext cx="4802238" cy="3430476"/>
          </a:xfrm>
          <a:prstGeom prst="roundRect">
            <a:avLst/>
          </a:prstGeom>
          <a:solidFill>
            <a:srgbClr val="B8B4B0">
              <a:alpha val="35018"/>
            </a:srgbClr>
          </a:solidFill>
          <a:ln w="19050">
            <a:solidFill>
              <a:srgbClr val="6B4E1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C62213-96BC-B14A-B33B-B2C37EE5DD64}"/>
              </a:ext>
            </a:extLst>
          </p:cNvPr>
          <p:cNvSpPr txBox="1"/>
          <p:nvPr/>
        </p:nvSpPr>
        <p:spPr>
          <a:xfrm>
            <a:off x="1267968" y="1085088"/>
            <a:ext cx="42603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6000" dirty="0">
                <a:solidFill>
                  <a:srgbClr val="3D2D11"/>
                </a:solidFill>
              </a:rPr>
              <a:t>How to play?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F0A5B08-A742-494C-AE95-781048E9EC0E}"/>
              </a:ext>
            </a:extLst>
          </p:cNvPr>
          <p:cNvSpPr txBox="1"/>
          <p:nvPr/>
        </p:nvSpPr>
        <p:spPr>
          <a:xfrm>
            <a:off x="1832110" y="3282599"/>
            <a:ext cx="2731132" cy="50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B8B4B0"/>
                </a:solidFill>
              </a:rPr>
              <a:t>Select graphical type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2E529D7-806B-FA47-926A-420838A65A72}"/>
              </a:ext>
            </a:extLst>
          </p:cNvPr>
          <p:cNvSpPr txBox="1"/>
          <p:nvPr/>
        </p:nvSpPr>
        <p:spPr>
          <a:xfrm>
            <a:off x="1832110" y="2780894"/>
            <a:ext cx="2375394" cy="50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B8B4B0"/>
                </a:solidFill>
              </a:rPr>
              <a:t>Call for a function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391D7B3-F93C-5845-934B-6E75B1CE67B1}"/>
              </a:ext>
            </a:extLst>
          </p:cNvPr>
          <p:cNvSpPr txBox="1"/>
          <p:nvPr/>
        </p:nvSpPr>
        <p:spPr>
          <a:xfrm>
            <a:off x="1377695" y="2100751"/>
            <a:ext cx="5060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3D2D11"/>
                </a:solidFill>
              </a:rPr>
              <a:t>There are 3 steps to make a simple plot</a:t>
            </a:r>
            <a:endParaRPr lang="en-CN" sz="7200" dirty="0">
              <a:solidFill>
                <a:srgbClr val="3D2D11"/>
              </a:solidFill>
            </a:endParaRP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6CB74F4E-84F0-724A-9A5D-3BB54A423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275" y="780462"/>
            <a:ext cx="4098449" cy="281735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782E854-5DFE-544E-99D1-20905DA2A9C4}"/>
              </a:ext>
            </a:extLst>
          </p:cNvPr>
          <p:cNvSpPr txBox="1"/>
          <p:nvPr/>
        </p:nvSpPr>
        <p:spPr>
          <a:xfrm>
            <a:off x="1832110" y="3783789"/>
            <a:ext cx="2416559" cy="50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D2D11"/>
                </a:solidFill>
              </a:rPr>
              <a:t>Define X and/or 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F888FF-2AF3-4541-8B70-D8581F8AFC8B}"/>
              </a:ext>
            </a:extLst>
          </p:cNvPr>
          <p:cNvSpPr txBox="1"/>
          <p:nvPr/>
        </p:nvSpPr>
        <p:spPr>
          <a:xfrm>
            <a:off x="2546508" y="4329737"/>
            <a:ext cx="2246384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D2D11"/>
                </a:solidFill>
              </a:rPr>
              <a:t>From your dataset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4A155E-862B-E940-9D90-36409EDE7D86}"/>
              </a:ext>
            </a:extLst>
          </p:cNvPr>
          <p:cNvSpPr txBox="1"/>
          <p:nvPr/>
        </p:nvSpPr>
        <p:spPr>
          <a:xfrm>
            <a:off x="5764698" y="4362011"/>
            <a:ext cx="4504759" cy="4169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rgbClr val="3D2E12"/>
                </a:solidFill>
                <a:latin typeface="Andale Mono" panose="020B0509000000000004" pitchFamily="49" charset="0"/>
              </a:rPr>
              <a:t>ggplot</a:t>
            </a:r>
            <a:r>
              <a:rPr lang="en-US" sz="1600" dirty="0">
                <a:solidFill>
                  <a:srgbClr val="3D2E12"/>
                </a:solidFill>
                <a:latin typeface="Andale Mono" panose="020B0509000000000004" pitchFamily="49" charset="0"/>
              </a:rPr>
              <a:t>()+ </a:t>
            </a:r>
            <a:r>
              <a:rPr lang="en-US" sz="1600" dirty="0" err="1">
                <a:solidFill>
                  <a:srgbClr val="3D2E12"/>
                </a:solidFill>
                <a:latin typeface="Andale Mono" panose="020B0509000000000004" pitchFamily="49" charset="0"/>
              </a:rPr>
              <a:t>geom_point</a:t>
            </a:r>
            <a:r>
              <a:rPr lang="en-US" sz="1600" dirty="0">
                <a:solidFill>
                  <a:srgbClr val="3D2E12"/>
                </a:solidFill>
                <a:latin typeface="Andale Mono" panose="020B0509000000000004" pitchFamily="49" charset="0"/>
              </a:rPr>
              <a:t>( data = </a:t>
            </a:r>
            <a:r>
              <a:rPr lang="en-US" sz="1600" dirty="0">
                <a:solidFill>
                  <a:srgbClr val="3D2E12"/>
                </a:solidFill>
                <a:highlight>
                  <a:srgbClr val="EFCA6E"/>
                </a:highlight>
                <a:latin typeface="Andale Mono" panose="020B0509000000000004" pitchFamily="49" charset="0"/>
              </a:rPr>
              <a:t>iris</a:t>
            </a:r>
            <a:r>
              <a:rPr lang="en-US" sz="1600" dirty="0">
                <a:solidFill>
                  <a:srgbClr val="3D2E12"/>
                </a:solidFill>
                <a:latin typeface="Andale Mono" panose="020B0509000000000004" pitchFamily="49" charset="0"/>
              </a:rPr>
              <a:t>,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9F3C06-95A5-1E42-8DBB-692866E9BB46}"/>
              </a:ext>
            </a:extLst>
          </p:cNvPr>
          <p:cNvSpPr txBox="1"/>
          <p:nvPr/>
        </p:nvSpPr>
        <p:spPr>
          <a:xfrm>
            <a:off x="5764698" y="4799825"/>
            <a:ext cx="4998484" cy="4169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rgbClr val="3D2E12"/>
                </a:solidFill>
                <a:latin typeface="Andale Mono" panose="020B0509000000000004" pitchFamily="49" charset="0"/>
              </a:rPr>
              <a:t>aes</a:t>
            </a:r>
            <a:r>
              <a:rPr lang="en-US" sz="1600" dirty="0">
                <a:solidFill>
                  <a:srgbClr val="3D2E12"/>
                </a:solidFill>
                <a:latin typeface="Andale Mono" panose="020B0509000000000004" pitchFamily="49" charset="0"/>
              </a:rPr>
              <a:t>(x= </a:t>
            </a:r>
            <a:r>
              <a:rPr lang="en-US" sz="1600" dirty="0" err="1">
                <a:solidFill>
                  <a:srgbClr val="3D2E12"/>
                </a:solidFill>
                <a:highlight>
                  <a:srgbClr val="EFCA6E"/>
                </a:highlight>
                <a:latin typeface="Andale Mono" panose="020B0509000000000004" pitchFamily="49" charset="0"/>
              </a:rPr>
              <a:t>Petal.Length</a:t>
            </a:r>
            <a:r>
              <a:rPr lang="en-US" sz="1600" dirty="0">
                <a:solidFill>
                  <a:srgbClr val="3D2E12"/>
                </a:solidFill>
                <a:latin typeface="Andale Mono" panose="020B0509000000000004" pitchFamily="49" charset="0"/>
              </a:rPr>
              <a:t>, y= </a:t>
            </a:r>
            <a:r>
              <a:rPr lang="en-US" sz="1600" dirty="0" err="1">
                <a:solidFill>
                  <a:srgbClr val="3D2E12"/>
                </a:solidFill>
                <a:highlight>
                  <a:srgbClr val="EFCA6E"/>
                </a:highlight>
                <a:latin typeface="Andale Mono" panose="020B0509000000000004" pitchFamily="49" charset="0"/>
              </a:rPr>
              <a:t>Petal.Width</a:t>
            </a:r>
            <a:r>
              <a:rPr lang="en-US" sz="1600" dirty="0">
                <a:solidFill>
                  <a:srgbClr val="3D2E12"/>
                </a:solidFill>
                <a:latin typeface="Andale Mono" panose="020B0509000000000004" pitchFamily="49" charset="0"/>
              </a:rPr>
              <a:t>) )</a:t>
            </a:r>
          </a:p>
        </p:txBody>
      </p:sp>
    </p:spTree>
    <p:extLst>
      <p:ext uri="{BB962C8B-B14F-4D97-AF65-F5344CB8AC3E}">
        <p14:creationId xmlns:p14="http://schemas.microsoft.com/office/powerpoint/2010/main" val="3123302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044A28B-DB6B-4949-9E7A-44828A73601B}"/>
              </a:ext>
            </a:extLst>
          </p:cNvPr>
          <p:cNvSpPr/>
          <p:nvPr/>
        </p:nvSpPr>
        <p:spPr>
          <a:xfrm>
            <a:off x="7096537" y="509286"/>
            <a:ext cx="4802238" cy="3430476"/>
          </a:xfrm>
          <a:prstGeom prst="roundRect">
            <a:avLst/>
          </a:prstGeom>
          <a:solidFill>
            <a:srgbClr val="B8B4B0">
              <a:alpha val="35018"/>
            </a:srgbClr>
          </a:solidFill>
          <a:ln w="19050">
            <a:solidFill>
              <a:srgbClr val="6B4E1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C62213-96BC-B14A-B33B-B2C37EE5DD64}"/>
              </a:ext>
            </a:extLst>
          </p:cNvPr>
          <p:cNvSpPr txBox="1"/>
          <p:nvPr/>
        </p:nvSpPr>
        <p:spPr>
          <a:xfrm>
            <a:off x="1267968" y="1085088"/>
            <a:ext cx="42603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6000" dirty="0">
                <a:solidFill>
                  <a:srgbClr val="3D2D11"/>
                </a:solidFill>
              </a:rPr>
              <a:t>How to play?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F0A5B08-A742-494C-AE95-781048E9EC0E}"/>
              </a:ext>
            </a:extLst>
          </p:cNvPr>
          <p:cNvSpPr txBox="1"/>
          <p:nvPr/>
        </p:nvSpPr>
        <p:spPr>
          <a:xfrm>
            <a:off x="1832110" y="3282599"/>
            <a:ext cx="2731132" cy="50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B8B4B0"/>
                </a:solidFill>
              </a:rPr>
              <a:t>Select graphical type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2E529D7-806B-FA47-926A-420838A65A72}"/>
              </a:ext>
            </a:extLst>
          </p:cNvPr>
          <p:cNvSpPr txBox="1"/>
          <p:nvPr/>
        </p:nvSpPr>
        <p:spPr>
          <a:xfrm>
            <a:off x="1832110" y="2780894"/>
            <a:ext cx="2375394" cy="50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B8B4B0"/>
                </a:solidFill>
              </a:rPr>
              <a:t>Call for a function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391D7B3-F93C-5845-934B-6E75B1CE67B1}"/>
              </a:ext>
            </a:extLst>
          </p:cNvPr>
          <p:cNvSpPr txBox="1"/>
          <p:nvPr/>
        </p:nvSpPr>
        <p:spPr>
          <a:xfrm>
            <a:off x="1377695" y="2100751"/>
            <a:ext cx="5060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3D2D11"/>
                </a:solidFill>
              </a:rPr>
              <a:t>There are 3 steps to make a simple plot</a:t>
            </a:r>
            <a:endParaRPr lang="en-CN" sz="7200" dirty="0">
              <a:solidFill>
                <a:srgbClr val="3D2D11"/>
              </a:solidFill>
            </a:endParaRPr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2E34B474-B02F-B647-BE0E-09CFE31E9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275" y="805357"/>
            <a:ext cx="4055969" cy="278815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D26B78A-70D0-3C43-A5A9-23C419B00749}"/>
              </a:ext>
            </a:extLst>
          </p:cNvPr>
          <p:cNvSpPr txBox="1"/>
          <p:nvPr/>
        </p:nvSpPr>
        <p:spPr>
          <a:xfrm>
            <a:off x="1832110" y="3783789"/>
            <a:ext cx="2416559" cy="50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D2D11"/>
                </a:solidFill>
              </a:rPr>
              <a:t>Define X and/or 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4FB5F5-33C0-3548-8F09-C86D11B78C12}"/>
              </a:ext>
            </a:extLst>
          </p:cNvPr>
          <p:cNvSpPr txBox="1"/>
          <p:nvPr/>
        </p:nvSpPr>
        <p:spPr>
          <a:xfrm>
            <a:off x="2546508" y="4329737"/>
            <a:ext cx="2246384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D2D11"/>
                </a:solidFill>
              </a:rPr>
              <a:t>From your dataset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2EA9B7D-5275-F947-BD72-1A43C554EC38}"/>
              </a:ext>
            </a:extLst>
          </p:cNvPr>
          <p:cNvSpPr txBox="1"/>
          <p:nvPr/>
        </p:nvSpPr>
        <p:spPr>
          <a:xfrm>
            <a:off x="5764698" y="4362011"/>
            <a:ext cx="4504759" cy="4169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rgbClr val="3D2E12"/>
                </a:solidFill>
                <a:latin typeface="Andale Mono" panose="020B0509000000000004" pitchFamily="49" charset="0"/>
              </a:rPr>
              <a:t>ggplot</a:t>
            </a:r>
            <a:r>
              <a:rPr lang="en-US" sz="1600" dirty="0">
                <a:solidFill>
                  <a:srgbClr val="3D2E12"/>
                </a:solidFill>
                <a:latin typeface="Andale Mono" panose="020B0509000000000004" pitchFamily="49" charset="0"/>
              </a:rPr>
              <a:t>()+ </a:t>
            </a:r>
            <a:r>
              <a:rPr lang="en-US" sz="1600" dirty="0" err="1">
                <a:solidFill>
                  <a:srgbClr val="3D2E12"/>
                </a:solidFill>
                <a:latin typeface="Andale Mono" panose="020B0509000000000004" pitchFamily="49" charset="0"/>
              </a:rPr>
              <a:t>geom_point</a:t>
            </a:r>
            <a:r>
              <a:rPr lang="en-US" sz="1600" dirty="0">
                <a:solidFill>
                  <a:srgbClr val="3D2E12"/>
                </a:solidFill>
                <a:latin typeface="Andale Mono" panose="020B0509000000000004" pitchFamily="49" charset="0"/>
              </a:rPr>
              <a:t>( data = </a:t>
            </a:r>
            <a:r>
              <a:rPr lang="en-US" sz="1600" dirty="0">
                <a:solidFill>
                  <a:srgbClr val="3D2E12"/>
                </a:solidFill>
                <a:highlight>
                  <a:srgbClr val="EFCA6E"/>
                </a:highlight>
                <a:latin typeface="Andale Mono" panose="020B0509000000000004" pitchFamily="49" charset="0"/>
              </a:rPr>
              <a:t>iris</a:t>
            </a:r>
            <a:r>
              <a:rPr lang="en-US" sz="1600" dirty="0">
                <a:solidFill>
                  <a:srgbClr val="3D2E12"/>
                </a:solidFill>
                <a:latin typeface="Andale Mono" panose="020B0509000000000004" pitchFamily="49" charset="0"/>
              </a:rPr>
              <a:t>,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9367F39-7E25-A94D-A080-54698894ED59}"/>
              </a:ext>
            </a:extLst>
          </p:cNvPr>
          <p:cNvSpPr txBox="1"/>
          <p:nvPr/>
        </p:nvSpPr>
        <p:spPr>
          <a:xfrm>
            <a:off x="5764698" y="4799825"/>
            <a:ext cx="4257897" cy="4169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rgbClr val="3D2E12"/>
                </a:solidFill>
                <a:latin typeface="Andale Mono" panose="020B0509000000000004" pitchFamily="49" charset="0"/>
              </a:rPr>
              <a:t>aes</a:t>
            </a:r>
            <a:r>
              <a:rPr lang="en-US" sz="1600" dirty="0">
                <a:solidFill>
                  <a:srgbClr val="3D2E12"/>
                </a:solidFill>
                <a:latin typeface="Andale Mono" panose="020B0509000000000004" pitchFamily="49" charset="0"/>
              </a:rPr>
              <a:t>(x= </a:t>
            </a:r>
            <a:r>
              <a:rPr lang="en-US" sz="1600" dirty="0">
                <a:solidFill>
                  <a:srgbClr val="3D2E12"/>
                </a:solidFill>
                <a:highlight>
                  <a:srgbClr val="EFCA6E"/>
                </a:highlight>
                <a:latin typeface="Andale Mono" panose="020B0509000000000004" pitchFamily="49" charset="0"/>
              </a:rPr>
              <a:t>Species</a:t>
            </a:r>
            <a:r>
              <a:rPr lang="en-US" sz="1600" dirty="0">
                <a:solidFill>
                  <a:srgbClr val="3D2E12"/>
                </a:solidFill>
                <a:latin typeface="Andale Mono" panose="020B0509000000000004" pitchFamily="49" charset="0"/>
              </a:rPr>
              <a:t>, y= </a:t>
            </a:r>
            <a:r>
              <a:rPr lang="en-US" sz="1600" dirty="0" err="1">
                <a:solidFill>
                  <a:srgbClr val="3D2E12"/>
                </a:solidFill>
                <a:highlight>
                  <a:srgbClr val="EFCA6E"/>
                </a:highlight>
                <a:latin typeface="Andale Mono" panose="020B0509000000000004" pitchFamily="49" charset="0"/>
              </a:rPr>
              <a:t>Petal.Width</a:t>
            </a:r>
            <a:r>
              <a:rPr lang="en-US" sz="1600" dirty="0">
                <a:solidFill>
                  <a:srgbClr val="3D2E12"/>
                </a:solidFill>
                <a:latin typeface="Andale Mono" panose="020B0509000000000004" pitchFamily="49" charset="0"/>
              </a:rPr>
              <a:t>) )</a:t>
            </a:r>
          </a:p>
        </p:txBody>
      </p:sp>
    </p:spTree>
    <p:extLst>
      <p:ext uri="{BB962C8B-B14F-4D97-AF65-F5344CB8AC3E}">
        <p14:creationId xmlns:p14="http://schemas.microsoft.com/office/powerpoint/2010/main" val="3277807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044A28B-DB6B-4949-9E7A-44828A73601B}"/>
              </a:ext>
            </a:extLst>
          </p:cNvPr>
          <p:cNvSpPr/>
          <p:nvPr/>
        </p:nvSpPr>
        <p:spPr>
          <a:xfrm>
            <a:off x="7096537" y="509286"/>
            <a:ext cx="4802238" cy="3430476"/>
          </a:xfrm>
          <a:prstGeom prst="roundRect">
            <a:avLst/>
          </a:prstGeom>
          <a:solidFill>
            <a:srgbClr val="B8B4B0">
              <a:alpha val="35018"/>
            </a:srgbClr>
          </a:solidFill>
          <a:ln w="19050">
            <a:solidFill>
              <a:srgbClr val="6B4E1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C62213-96BC-B14A-B33B-B2C37EE5DD64}"/>
              </a:ext>
            </a:extLst>
          </p:cNvPr>
          <p:cNvSpPr txBox="1"/>
          <p:nvPr/>
        </p:nvSpPr>
        <p:spPr>
          <a:xfrm>
            <a:off x="1267968" y="1085088"/>
            <a:ext cx="42603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6000" dirty="0">
                <a:solidFill>
                  <a:srgbClr val="3D2D11"/>
                </a:solidFill>
              </a:rPr>
              <a:t>How to play?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F0A5B08-A742-494C-AE95-781048E9EC0E}"/>
              </a:ext>
            </a:extLst>
          </p:cNvPr>
          <p:cNvSpPr txBox="1"/>
          <p:nvPr/>
        </p:nvSpPr>
        <p:spPr>
          <a:xfrm>
            <a:off x="1832110" y="3282599"/>
            <a:ext cx="2731132" cy="50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B8B4B0"/>
                </a:solidFill>
              </a:rPr>
              <a:t>Select graphical type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2E529D7-806B-FA47-926A-420838A65A72}"/>
              </a:ext>
            </a:extLst>
          </p:cNvPr>
          <p:cNvSpPr txBox="1"/>
          <p:nvPr/>
        </p:nvSpPr>
        <p:spPr>
          <a:xfrm>
            <a:off x="1832110" y="2780894"/>
            <a:ext cx="2375394" cy="50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B8B4B0"/>
                </a:solidFill>
              </a:rPr>
              <a:t>Call for a function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391D7B3-F93C-5845-934B-6E75B1CE67B1}"/>
              </a:ext>
            </a:extLst>
          </p:cNvPr>
          <p:cNvSpPr txBox="1"/>
          <p:nvPr/>
        </p:nvSpPr>
        <p:spPr>
          <a:xfrm>
            <a:off x="1377695" y="2100751"/>
            <a:ext cx="5060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3D2D11"/>
                </a:solidFill>
              </a:rPr>
              <a:t>There are 3 steps to make a simple plot</a:t>
            </a:r>
            <a:endParaRPr lang="en-CN" sz="7200" dirty="0">
              <a:solidFill>
                <a:srgbClr val="3D2D11"/>
              </a:solidFill>
            </a:endParaRP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95AD1965-9ABE-D44C-811F-7F32B270B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863" y="683522"/>
            <a:ext cx="4479397" cy="307923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BC6ABF0-AD17-CB4B-AD45-FECEF6913767}"/>
              </a:ext>
            </a:extLst>
          </p:cNvPr>
          <p:cNvSpPr txBox="1"/>
          <p:nvPr/>
        </p:nvSpPr>
        <p:spPr>
          <a:xfrm>
            <a:off x="1832110" y="3783789"/>
            <a:ext cx="2416559" cy="50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D2D11"/>
                </a:solidFill>
              </a:rPr>
              <a:t>Define X and/or 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8D5348-870C-E54A-AAE9-22967DCD783A}"/>
              </a:ext>
            </a:extLst>
          </p:cNvPr>
          <p:cNvSpPr txBox="1"/>
          <p:nvPr/>
        </p:nvSpPr>
        <p:spPr>
          <a:xfrm>
            <a:off x="2546508" y="4329737"/>
            <a:ext cx="2246384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D2D11"/>
                </a:solidFill>
              </a:rPr>
              <a:t>From your dataset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1509FA-E74D-EB46-A1EF-063D441A179D}"/>
              </a:ext>
            </a:extLst>
          </p:cNvPr>
          <p:cNvSpPr txBox="1"/>
          <p:nvPr/>
        </p:nvSpPr>
        <p:spPr>
          <a:xfrm>
            <a:off x="5764698" y="4362011"/>
            <a:ext cx="4504759" cy="4169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rgbClr val="3D2E12"/>
                </a:solidFill>
                <a:latin typeface="Andale Mono" panose="020B0509000000000004" pitchFamily="49" charset="0"/>
              </a:rPr>
              <a:t>ggplot</a:t>
            </a:r>
            <a:r>
              <a:rPr lang="en-US" sz="1600" dirty="0">
                <a:solidFill>
                  <a:srgbClr val="3D2E12"/>
                </a:solidFill>
                <a:latin typeface="Andale Mono" panose="020B0509000000000004" pitchFamily="49" charset="0"/>
              </a:rPr>
              <a:t>()+ </a:t>
            </a:r>
            <a:r>
              <a:rPr lang="en-US" sz="1600" dirty="0" err="1">
                <a:solidFill>
                  <a:srgbClr val="3D2E12"/>
                </a:solidFill>
                <a:latin typeface="Andale Mono" panose="020B0509000000000004" pitchFamily="49" charset="0"/>
              </a:rPr>
              <a:t>geom_point</a:t>
            </a:r>
            <a:r>
              <a:rPr lang="en-US" sz="1600" dirty="0">
                <a:solidFill>
                  <a:srgbClr val="3D2E12"/>
                </a:solidFill>
                <a:latin typeface="Andale Mono" panose="020B0509000000000004" pitchFamily="49" charset="0"/>
              </a:rPr>
              <a:t>( data = </a:t>
            </a:r>
            <a:r>
              <a:rPr lang="en-US" sz="1600" dirty="0">
                <a:solidFill>
                  <a:srgbClr val="3D2E12"/>
                </a:solidFill>
                <a:highlight>
                  <a:srgbClr val="EFCA6E"/>
                </a:highlight>
                <a:latin typeface="Andale Mono" panose="020B0509000000000004" pitchFamily="49" charset="0"/>
              </a:rPr>
              <a:t>iris</a:t>
            </a:r>
            <a:r>
              <a:rPr lang="en-US" sz="1600" dirty="0">
                <a:solidFill>
                  <a:srgbClr val="3D2E12"/>
                </a:solidFill>
                <a:latin typeface="Andale Mono" panose="020B0509000000000004" pitchFamily="49" charset="0"/>
              </a:rPr>
              <a:t>,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E87906-5CE9-EB48-A387-BACDDE0C26C7}"/>
              </a:ext>
            </a:extLst>
          </p:cNvPr>
          <p:cNvSpPr txBox="1"/>
          <p:nvPr/>
        </p:nvSpPr>
        <p:spPr>
          <a:xfrm>
            <a:off x="5764698" y="4799825"/>
            <a:ext cx="6356227" cy="4169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rgbClr val="3D2E12"/>
                </a:solidFill>
                <a:latin typeface="Andale Mono" panose="020B0509000000000004" pitchFamily="49" charset="0"/>
              </a:rPr>
              <a:t>aes</a:t>
            </a:r>
            <a:r>
              <a:rPr lang="en-US" sz="1600" dirty="0">
                <a:solidFill>
                  <a:srgbClr val="3D2E12"/>
                </a:solidFill>
                <a:latin typeface="Andale Mono" panose="020B0509000000000004" pitchFamily="49" charset="0"/>
              </a:rPr>
              <a:t>(x= </a:t>
            </a:r>
            <a:r>
              <a:rPr lang="en-US" sz="1600" dirty="0">
                <a:solidFill>
                  <a:srgbClr val="3D2E12"/>
                </a:solidFill>
                <a:highlight>
                  <a:srgbClr val="EFCA6E"/>
                </a:highlight>
                <a:latin typeface="Andale Mono" panose="020B0509000000000004" pitchFamily="49" charset="0"/>
              </a:rPr>
              <a:t>Species</a:t>
            </a:r>
            <a:r>
              <a:rPr lang="en-US" sz="1600" dirty="0">
                <a:solidFill>
                  <a:srgbClr val="3D2E12"/>
                </a:solidFill>
                <a:latin typeface="Andale Mono" panose="020B0509000000000004" pitchFamily="49" charset="0"/>
              </a:rPr>
              <a:t>, y= </a:t>
            </a:r>
            <a:r>
              <a:rPr lang="en-US" sz="1600" dirty="0" err="1">
                <a:solidFill>
                  <a:srgbClr val="3D2E12"/>
                </a:solidFill>
                <a:highlight>
                  <a:srgbClr val="EFCA6E"/>
                </a:highlight>
                <a:latin typeface="Andale Mono" panose="020B0509000000000004" pitchFamily="49" charset="0"/>
              </a:rPr>
              <a:t>Petal.Width</a:t>
            </a:r>
            <a:r>
              <a:rPr lang="en-US" sz="1600" dirty="0">
                <a:solidFill>
                  <a:srgbClr val="3D2E12"/>
                </a:solidFill>
                <a:latin typeface="Andale Mono" panose="020B0509000000000004" pitchFamily="49" charset="0"/>
              </a:rPr>
              <a:t>, color= </a:t>
            </a:r>
            <a:r>
              <a:rPr lang="en-US" sz="1600" dirty="0">
                <a:solidFill>
                  <a:srgbClr val="3D2E12"/>
                </a:solidFill>
                <a:highlight>
                  <a:srgbClr val="EFCA6E"/>
                </a:highlight>
                <a:latin typeface="Andale Mono" panose="020B0509000000000004" pitchFamily="49" charset="0"/>
              </a:rPr>
              <a:t>Species</a:t>
            </a:r>
            <a:r>
              <a:rPr lang="en-US" sz="1600" dirty="0">
                <a:solidFill>
                  <a:srgbClr val="3D2E12"/>
                </a:solidFill>
                <a:latin typeface="Andale Mono" panose="020B0509000000000004" pitchFamily="49" charset="0"/>
              </a:rPr>
              <a:t>) 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554AED-0C6C-8848-99C2-0FC6C5BDB4A3}"/>
              </a:ext>
            </a:extLst>
          </p:cNvPr>
          <p:cNvSpPr txBox="1"/>
          <p:nvPr/>
        </p:nvSpPr>
        <p:spPr>
          <a:xfrm>
            <a:off x="5764698" y="5562347"/>
            <a:ext cx="4504759" cy="4169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rgbClr val="3D2E12"/>
                </a:solidFill>
                <a:latin typeface="Andale Mono" panose="020B0509000000000004" pitchFamily="49" charset="0"/>
              </a:rPr>
              <a:t>ggplot</a:t>
            </a:r>
            <a:r>
              <a:rPr lang="en-US" sz="1600" dirty="0">
                <a:solidFill>
                  <a:srgbClr val="3D2E12"/>
                </a:solidFill>
                <a:latin typeface="Andale Mono" panose="020B0509000000000004" pitchFamily="49" charset="0"/>
              </a:rPr>
              <a:t>()+ </a:t>
            </a:r>
            <a:r>
              <a:rPr lang="en-US" sz="1600" dirty="0" err="1">
                <a:solidFill>
                  <a:srgbClr val="3D2E12"/>
                </a:solidFill>
                <a:latin typeface="Andale Mono" panose="020B0509000000000004" pitchFamily="49" charset="0"/>
              </a:rPr>
              <a:t>geom_point</a:t>
            </a:r>
            <a:r>
              <a:rPr lang="en-US" sz="1600" dirty="0">
                <a:solidFill>
                  <a:srgbClr val="3D2E12"/>
                </a:solidFill>
                <a:latin typeface="Andale Mono" panose="020B0509000000000004" pitchFamily="49" charset="0"/>
              </a:rPr>
              <a:t>( data = </a:t>
            </a:r>
            <a:r>
              <a:rPr lang="en-US" sz="1600" dirty="0">
                <a:solidFill>
                  <a:srgbClr val="3D2E12"/>
                </a:solidFill>
                <a:highlight>
                  <a:srgbClr val="EFCA6E"/>
                </a:highlight>
                <a:latin typeface="Andale Mono" panose="020B0509000000000004" pitchFamily="49" charset="0"/>
              </a:rPr>
              <a:t>iris</a:t>
            </a:r>
            <a:r>
              <a:rPr lang="en-US" sz="1600" dirty="0">
                <a:solidFill>
                  <a:srgbClr val="3D2E12"/>
                </a:solidFill>
                <a:latin typeface="Andale Mono" panose="020B0509000000000004" pitchFamily="49" charset="0"/>
              </a:rPr>
              <a:t>,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A0933E-18B0-FB40-9797-E68CAFEC9700}"/>
              </a:ext>
            </a:extLst>
          </p:cNvPr>
          <p:cNvSpPr txBox="1"/>
          <p:nvPr/>
        </p:nvSpPr>
        <p:spPr>
          <a:xfrm>
            <a:off x="5764698" y="6000161"/>
            <a:ext cx="5862502" cy="4169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rgbClr val="3D2E12"/>
                </a:solidFill>
                <a:latin typeface="Andale Mono" panose="020B0509000000000004" pitchFamily="49" charset="0"/>
              </a:rPr>
              <a:t>aes</a:t>
            </a:r>
            <a:r>
              <a:rPr lang="en-US" sz="1600" dirty="0">
                <a:solidFill>
                  <a:srgbClr val="3D2E12"/>
                </a:solidFill>
                <a:latin typeface="Andale Mono" panose="020B0509000000000004" pitchFamily="49" charset="0"/>
              </a:rPr>
              <a:t>(x= </a:t>
            </a:r>
            <a:r>
              <a:rPr lang="en-US" sz="1600" dirty="0">
                <a:solidFill>
                  <a:srgbClr val="3D2E12"/>
                </a:solidFill>
                <a:highlight>
                  <a:srgbClr val="EFCA6E"/>
                </a:highlight>
                <a:latin typeface="Andale Mono" panose="020B0509000000000004" pitchFamily="49" charset="0"/>
              </a:rPr>
              <a:t>Species</a:t>
            </a:r>
            <a:r>
              <a:rPr lang="en-US" sz="1600" dirty="0">
                <a:solidFill>
                  <a:srgbClr val="3D2E12"/>
                </a:solidFill>
                <a:latin typeface="Andale Mono" panose="020B0509000000000004" pitchFamily="49" charset="0"/>
              </a:rPr>
              <a:t>, y= </a:t>
            </a:r>
            <a:r>
              <a:rPr lang="en-US" sz="1600" dirty="0" err="1">
                <a:solidFill>
                  <a:srgbClr val="3D2E12"/>
                </a:solidFill>
                <a:highlight>
                  <a:srgbClr val="EFCA6E"/>
                </a:highlight>
                <a:latin typeface="Andale Mono" panose="020B0509000000000004" pitchFamily="49" charset="0"/>
              </a:rPr>
              <a:t>Petal.Width</a:t>
            </a:r>
            <a:r>
              <a:rPr lang="en-US" sz="1600" dirty="0">
                <a:solidFill>
                  <a:srgbClr val="3D2E12"/>
                </a:solidFill>
                <a:latin typeface="Andale Mono" panose="020B0509000000000004" pitchFamily="49" charset="0"/>
              </a:rPr>
              <a:t>), color= “</a:t>
            </a:r>
            <a:r>
              <a:rPr lang="en-US" sz="1600" dirty="0">
                <a:solidFill>
                  <a:srgbClr val="3D2E12"/>
                </a:solidFill>
                <a:highlight>
                  <a:srgbClr val="EFCA6E"/>
                </a:highlight>
                <a:latin typeface="Andale Mono" panose="020B0509000000000004" pitchFamily="49" charset="0"/>
              </a:rPr>
              <a:t>red</a:t>
            </a:r>
            <a:r>
              <a:rPr lang="en-US" sz="1600" dirty="0">
                <a:solidFill>
                  <a:srgbClr val="3D2E12"/>
                </a:solidFill>
                <a:latin typeface="Andale Mono" panose="020B0509000000000004" pitchFamily="49" charset="0"/>
              </a:rPr>
              <a:t>”)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990EBB-04F5-FB49-B45A-18A0FA09DD26}"/>
              </a:ext>
            </a:extLst>
          </p:cNvPr>
          <p:cNvCxnSpPr/>
          <p:nvPr/>
        </p:nvCxnSpPr>
        <p:spPr>
          <a:xfrm>
            <a:off x="5881216" y="5238314"/>
            <a:ext cx="5745984" cy="0"/>
          </a:xfrm>
          <a:prstGeom prst="line">
            <a:avLst/>
          </a:prstGeom>
          <a:ln w="38100">
            <a:solidFill>
              <a:srgbClr val="B081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A1B820-54F1-684C-B352-231261BC521D}"/>
              </a:ext>
            </a:extLst>
          </p:cNvPr>
          <p:cNvCxnSpPr>
            <a:cxnSpLocks/>
          </p:cNvCxnSpPr>
          <p:nvPr/>
        </p:nvCxnSpPr>
        <p:spPr>
          <a:xfrm>
            <a:off x="5881216" y="6450542"/>
            <a:ext cx="3725363" cy="0"/>
          </a:xfrm>
          <a:prstGeom prst="line">
            <a:avLst/>
          </a:prstGeom>
          <a:ln w="38100">
            <a:solidFill>
              <a:srgbClr val="B081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847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51981725-091C-7049-AB99-33DD3EC2A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377" y="1330844"/>
            <a:ext cx="5979570" cy="41104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5FAD3F-2679-C847-AF6D-3701B321091F}"/>
              </a:ext>
            </a:extLst>
          </p:cNvPr>
          <p:cNvSpPr txBox="1"/>
          <p:nvPr/>
        </p:nvSpPr>
        <p:spPr>
          <a:xfrm>
            <a:off x="8942402" y="432439"/>
            <a:ext cx="1976951" cy="50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6B4E1B"/>
                </a:solidFill>
              </a:rPr>
              <a:t>Size, shape, color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CE2319-C2C3-9E4D-832C-4FFC648A3D51}"/>
              </a:ext>
            </a:extLst>
          </p:cNvPr>
          <p:cNvSpPr txBox="1"/>
          <p:nvPr/>
        </p:nvSpPr>
        <p:spPr>
          <a:xfrm>
            <a:off x="8942402" y="825604"/>
            <a:ext cx="1665841" cy="4169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rgbClr val="6B4E1B"/>
                </a:solidFill>
                <a:latin typeface="Andale Mono" panose="020B0509000000000004" pitchFamily="49" charset="0"/>
              </a:rPr>
              <a:t>geom_point</a:t>
            </a:r>
            <a:r>
              <a:rPr lang="en-US" sz="1600" dirty="0">
                <a:solidFill>
                  <a:srgbClr val="6B4E1B"/>
                </a:solidFill>
                <a:latin typeface="Andale Mono" panose="020B0509000000000004" pitchFamily="49" charset="0"/>
              </a:rPr>
              <a:t>()</a:t>
            </a:r>
          </a:p>
        </p:txBody>
      </p:sp>
      <p:sp>
        <p:nvSpPr>
          <p:cNvPr id="5" name="Line Callout 2 (Border and Accent Bar) 4">
            <a:extLst>
              <a:ext uri="{FF2B5EF4-FFF2-40B4-BE49-F238E27FC236}">
                <a16:creationId xmlns:a16="http://schemas.microsoft.com/office/drawing/2014/main" id="{5EFC7B4C-BE0D-0C47-8250-6960A037D0B6}"/>
              </a:ext>
            </a:extLst>
          </p:cNvPr>
          <p:cNvSpPr/>
          <p:nvPr/>
        </p:nvSpPr>
        <p:spPr>
          <a:xfrm>
            <a:off x="9041757" y="893012"/>
            <a:ext cx="1808604" cy="45719"/>
          </a:xfrm>
          <a:prstGeom prst="accentBorderCallout2">
            <a:avLst>
              <a:gd name="adj1" fmla="val 18750"/>
              <a:gd name="adj2" fmla="val -8333"/>
              <a:gd name="adj3" fmla="val 54509"/>
              <a:gd name="adj4" fmla="val -59199"/>
              <a:gd name="adj5" fmla="val 1334891"/>
              <a:gd name="adj6" fmla="val -92937"/>
            </a:avLst>
          </a:prstGeom>
          <a:solidFill>
            <a:srgbClr val="3D2D11"/>
          </a:solidFill>
          <a:ln>
            <a:solidFill>
              <a:srgbClr val="6B4E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B466E9-17EF-8E43-B373-027DAFA73C50}"/>
              </a:ext>
            </a:extLst>
          </p:cNvPr>
          <p:cNvSpPr txBox="1"/>
          <p:nvPr/>
        </p:nvSpPr>
        <p:spPr>
          <a:xfrm>
            <a:off x="10174915" y="1819536"/>
            <a:ext cx="935962" cy="50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6B4E1B"/>
                </a:solidFill>
              </a:rPr>
              <a:t>Legend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CBEB03-CBD9-7D40-A7EF-A0F3D3B4BFE5}"/>
              </a:ext>
            </a:extLst>
          </p:cNvPr>
          <p:cNvSpPr txBox="1"/>
          <p:nvPr/>
        </p:nvSpPr>
        <p:spPr>
          <a:xfrm>
            <a:off x="10174915" y="2215068"/>
            <a:ext cx="1048685" cy="4169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B4E1B"/>
                </a:solidFill>
                <a:latin typeface="Andale Mono" panose="020B0509000000000004" pitchFamily="49" charset="0"/>
              </a:rPr>
              <a:t>theme()</a:t>
            </a:r>
          </a:p>
        </p:txBody>
      </p:sp>
      <p:sp>
        <p:nvSpPr>
          <p:cNvPr id="8" name="Line Callout 2 (Border and Accent Bar) 7">
            <a:extLst>
              <a:ext uri="{FF2B5EF4-FFF2-40B4-BE49-F238E27FC236}">
                <a16:creationId xmlns:a16="http://schemas.microsoft.com/office/drawing/2014/main" id="{039A7909-1FA8-2444-8D9A-96ACB191CAD7}"/>
              </a:ext>
            </a:extLst>
          </p:cNvPr>
          <p:cNvSpPr/>
          <p:nvPr/>
        </p:nvSpPr>
        <p:spPr>
          <a:xfrm flipV="1">
            <a:off x="10241616" y="2280109"/>
            <a:ext cx="802560" cy="45719"/>
          </a:xfrm>
          <a:prstGeom prst="accentBorderCallout2">
            <a:avLst>
              <a:gd name="adj1" fmla="val 18750"/>
              <a:gd name="adj2" fmla="val -8333"/>
              <a:gd name="adj3" fmla="val 7992"/>
              <a:gd name="adj4" fmla="val -60524"/>
              <a:gd name="adj5" fmla="val -758179"/>
              <a:gd name="adj6" fmla="val -120758"/>
            </a:avLst>
          </a:prstGeom>
          <a:solidFill>
            <a:srgbClr val="3D2D11"/>
          </a:solidFill>
          <a:ln>
            <a:solidFill>
              <a:srgbClr val="6B4E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84D7F4-AC22-9D4B-B994-F318B3219340}"/>
              </a:ext>
            </a:extLst>
          </p:cNvPr>
          <p:cNvSpPr txBox="1"/>
          <p:nvPr/>
        </p:nvSpPr>
        <p:spPr>
          <a:xfrm>
            <a:off x="9085742" y="4225958"/>
            <a:ext cx="2480872" cy="50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6B4E1B"/>
                </a:solidFill>
              </a:rPr>
              <a:t>Axis, grid, background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28EF3E-5404-5A45-91C3-413121BDDD90}"/>
              </a:ext>
            </a:extLst>
          </p:cNvPr>
          <p:cNvSpPr txBox="1"/>
          <p:nvPr/>
        </p:nvSpPr>
        <p:spPr>
          <a:xfrm>
            <a:off x="9085742" y="4619123"/>
            <a:ext cx="1048685" cy="4169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B4E1B"/>
                </a:solidFill>
                <a:latin typeface="Andale Mono" panose="020B0509000000000004" pitchFamily="49" charset="0"/>
              </a:rPr>
              <a:t>theme()</a:t>
            </a:r>
          </a:p>
        </p:txBody>
      </p:sp>
      <p:sp>
        <p:nvSpPr>
          <p:cNvPr id="11" name="Line Callout 2 (Border and Accent Bar) 10">
            <a:extLst>
              <a:ext uri="{FF2B5EF4-FFF2-40B4-BE49-F238E27FC236}">
                <a16:creationId xmlns:a16="http://schemas.microsoft.com/office/drawing/2014/main" id="{4F80E0B3-12B9-A647-8B45-FBC2864535D7}"/>
              </a:ext>
            </a:extLst>
          </p:cNvPr>
          <p:cNvSpPr/>
          <p:nvPr/>
        </p:nvSpPr>
        <p:spPr>
          <a:xfrm>
            <a:off x="9170768" y="4685464"/>
            <a:ext cx="2295213" cy="45719"/>
          </a:xfrm>
          <a:prstGeom prst="accentBorderCallout2">
            <a:avLst>
              <a:gd name="adj1" fmla="val 18750"/>
              <a:gd name="adj2" fmla="val -8333"/>
              <a:gd name="adj3" fmla="val 31247"/>
              <a:gd name="adj4" fmla="val -24988"/>
              <a:gd name="adj5" fmla="val 544172"/>
              <a:gd name="adj6" fmla="val -48594"/>
            </a:avLst>
          </a:prstGeom>
          <a:solidFill>
            <a:srgbClr val="3D2D11"/>
          </a:solidFill>
          <a:ln>
            <a:solidFill>
              <a:srgbClr val="6B4E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E115E8-853C-0742-905A-8AEEDFEA5CFA}"/>
              </a:ext>
            </a:extLst>
          </p:cNvPr>
          <p:cNvSpPr txBox="1"/>
          <p:nvPr/>
        </p:nvSpPr>
        <p:spPr>
          <a:xfrm>
            <a:off x="1022048" y="344173"/>
            <a:ext cx="643125" cy="50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6B4E1B"/>
                </a:solidFill>
              </a:rPr>
              <a:t>Title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2EFE5F-1084-1D4A-8CED-ECB83C89A6F1}"/>
              </a:ext>
            </a:extLst>
          </p:cNvPr>
          <p:cNvSpPr txBox="1"/>
          <p:nvPr/>
        </p:nvSpPr>
        <p:spPr>
          <a:xfrm>
            <a:off x="1022048" y="730244"/>
            <a:ext cx="1665841" cy="416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rgbClr val="6B4E1B"/>
                </a:solidFill>
                <a:latin typeface="Andale Mono" panose="020B0509000000000004" pitchFamily="49" charset="0"/>
              </a:rPr>
              <a:t>ggtitle</a:t>
            </a:r>
            <a:r>
              <a:rPr lang="en-US" sz="1600" dirty="0">
                <a:solidFill>
                  <a:srgbClr val="6B4E1B"/>
                </a:solidFill>
                <a:latin typeface="Andale Mono" panose="020B0509000000000004" pitchFamily="49" charset="0"/>
              </a:rPr>
              <a:t>()</a:t>
            </a:r>
          </a:p>
        </p:txBody>
      </p:sp>
      <p:sp>
        <p:nvSpPr>
          <p:cNvPr id="15" name="Line Callout 2 (Border and Accent Bar) 14">
            <a:extLst>
              <a:ext uri="{FF2B5EF4-FFF2-40B4-BE49-F238E27FC236}">
                <a16:creationId xmlns:a16="http://schemas.microsoft.com/office/drawing/2014/main" id="{2CAAAF77-3E48-9F4E-A22B-B19745B985CC}"/>
              </a:ext>
            </a:extLst>
          </p:cNvPr>
          <p:cNvSpPr/>
          <p:nvPr/>
        </p:nvSpPr>
        <p:spPr>
          <a:xfrm flipH="1">
            <a:off x="1137597" y="818510"/>
            <a:ext cx="959489" cy="45719"/>
          </a:xfrm>
          <a:prstGeom prst="accentBorderCallout2">
            <a:avLst>
              <a:gd name="adj1" fmla="val 18750"/>
              <a:gd name="adj2" fmla="val -8333"/>
              <a:gd name="adj3" fmla="val 31252"/>
              <a:gd name="adj4" fmla="val -65848"/>
              <a:gd name="adj5" fmla="val 288357"/>
              <a:gd name="adj6" fmla="val -146128"/>
            </a:avLst>
          </a:prstGeom>
          <a:solidFill>
            <a:srgbClr val="3D2D11"/>
          </a:solidFill>
          <a:ln>
            <a:solidFill>
              <a:srgbClr val="6B4E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6376F0-9366-914E-B764-5D72A0602CA6}"/>
              </a:ext>
            </a:extLst>
          </p:cNvPr>
          <p:cNvSpPr txBox="1"/>
          <p:nvPr/>
        </p:nvSpPr>
        <p:spPr>
          <a:xfrm>
            <a:off x="739824" y="1872772"/>
            <a:ext cx="1167307" cy="50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6B4E1B"/>
                </a:solidFill>
              </a:rPr>
              <a:t>Axis label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4DD53D-C91A-A34E-8D29-413D6FFB7DE3}"/>
              </a:ext>
            </a:extLst>
          </p:cNvPr>
          <p:cNvSpPr txBox="1"/>
          <p:nvPr/>
        </p:nvSpPr>
        <p:spPr>
          <a:xfrm>
            <a:off x="739824" y="2304562"/>
            <a:ext cx="1665841" cy="315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err="1">
                <a:solidFill>
                  <a:srgbClr val="6B4E1B"/>
                </a:solidFill>
                <a:latin typeface="Andale Mono" panose="020B0509000000000004" pitchFamily="49" charset="0"/>
              </a:rPr>
              <a:t>xlab</a:t>
            </a:r>
            <a:r>
              <a:rPr lang="en-US" sz="1100" dirty="0">
                <a:solidFill>
                  <a:srgbClr val="6B4E1B"/>
                </a:solidFill>
                <a:latin typeface="Andale Mono" panose="020B0509000000000004" pitchFamily="49" charset="0"/>
              </a:rPr>
              <a:t>(), </a:t>
            </a:r>
            <a:r>
              <a:rPr lang="en-US" sz="1100" dirty="0" err="1">
                <a:solidFill>
                  <a:srgbClr val="6B4E1B"/>
                </a:solidFill>
                <a:latin typeface="Andale Mono" panose="020B0509000000000004" pitchFamily="49" charset="0"/>
              </a:rPr>
              <a:t>ylab</a:t>
            </a:r>
            <a:r>
              <a:rPr lang="en-US" sz="1100" dirty="0">
                <a:solidFill>
                  <a:srgbClr val="6B4E1B"/>
                </a:solidFill>
                <a:latin typeface="Andale Mono" panose="020B0509000000000004" pitchFamily="49" charset="0"/>
              </a:rPr>
              <a:t>()</a:t>
            </a:r>
          </a:p>
        </p:txBody>
      </p:sp>
      <p:sp>
        <p:nvSpPr>
          <p:cNvPr id="18" name="Line Callout 2 (Border and Accent Bar) 17">
            <a:extLst>
              <a:ext uri="{FF2B5EF4-FFF2-40B4-BE49-F238E27FC236}">
                <a16:creationId xmlns:a16="http://schemas.microsoft.com/office/drawing/2014/main" id="{EDF62F00-5777-6649-94BE-E10B3F5FFE16}"/>
              </a:ext>
            </a:extLst>
          </p:cNvPr>
          <p:cNvSpPr/>
          <p:nvPr/>
        </p:nvSpPr>
        <p:spPr>
          <a:xfrm flipH="1">
            <a:off x="815254" y="2342720"/>
            <a:ext cx="1241713" cy="45719"/>
          </a:xfrm>
          <a:prstGeom prst="accentBorderCallout2">
            <a:avLst>
              <a:gd name="adj1" fmla="val 18750"/>
              <a:gd name="adj2" fmla="val -8333"/>
              <a:gd name="adj3" fmla="val 31254"/>
              <a:gd name="adj4" fmla="val -60055"/>
              <a:gd name="adj5" fmla="val 869763"/>
              <a:gd name="adj6" fmla="val -114344"/>
            </a:avLst>
          </a:prstGeom>
          <a:solidFill>
            <a:srgbClr val="3D2D11"/>
          </a:solidFill>
          <a:ln>
            <a:solidFill>
              <a:srgbClr val="6B4E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C2A8C0-6981-4646-BBCE-7EF05353B63E}"/>
              </a:ext>
            </a:extLst>
          </p:cNvPr>
          <p:cNvSpPr txBox="1"/>
          <p:nvPr/>
        </p:nvSpPr>
        <p:spPr>
          <a:xfrm>
            <a:off x="1022048" y="3826067"/>
            <a:ext cx="1251305" cy="50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6B4E1B"/>
                </a:solidFill>
              </a:rPr>
              <a:t>Axis range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65FB86-C414-B842-9EB0-9448DBC23776}"/>
              </a:ext>
            </a:extLst>
          </p:cNvPr>
          <p:cNvSpPr txBox="1"/>
          <p:nvPr/>
        </p:nvSpPr>
        <p:spPr>
          <a:xfrm>
            <a:off x="1022048" y="4257857"/>
            <a:ext cx="1665841" cy="315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err="1">
                <a:solidFill>
                  <a:srgbClr val="6B4E1B"/>
                </a:solidFill>
                <a:latin typeface="Andale Mono" panose="020B0509000000000004" pitchFamily="49" charset="0"/>
              </a:rPr>
              <a:t>xlim</a:t>
            </a:r>
            <a:r>
              <a:rPr lang="en-US" sz="1100" dirty="0">
                <a:solidFill>
                  <a:srgbClr val="6B4E1B"/>
                </a:solidFill>
                <a:latin typeface="Andale Mono" panose="020B0509000000000004" pitchFamily="49" charset="0"/>
              </a:rPr>
              <a:t>(), </a:t>
            </a:r>
            <a:r>
              <a:rPr lang="en-US" sz="1100" dirty="0" err="1">
                <a:solidFill>
                  <a:srgbClr val="6B4E1B"/>
                </a:solidFill>
                <a:latin typeface="Andale Mono" panose="020B0509000000000004" pitchFamily="49" charset="0"/>
              </a:rPr>
              <a:t>ylim</a:t>
            </a:r>
            <a:r>
              <a:rPr lang="en-US" sz="1100" dirty="0">
                <a:solidFill>
                  <a:srgbClr val="6B4E1B"/>
                </a:solidFill>
                <a:latin typeface="Andale Mono" panose="020B0509000000000004" pitchFamily="49" charset="0"/>
              </a:rPr>
              <a:t>()</a:t>
            </a:r>
          </a:p>
        </p:txBody>
      </p:sp>
      <p:sp>
        <p:nvSpPr>
          <p:cNvPr id="21" name="Line Callout 2 (Border and Accent Bar) 20">
            <a:extLst>
              <a:ext uri="{FF2B5EF4-FFF2-40B4-BE49-F238E27FC236}">
                <a16:creationId xmlns:a16="http://schemas.microsoft.com/office/drawing/2014/main" id="{FEEAB900-8E9E-D848-95C9-C992AD20DA59}"/>
              </a:ext>
            </a:extLst>
          </p:cNvPr>
          <p:cNvSpPr/>
          <p:nvPr/>
        </p:nvSpPr>
        <p:spPr>
          <a:xfrm flipH="1">
            <a:off x="1097478" y="4296015"/>
            <a:ext cx="1241713" cy="45719"/>
          </a:xfrm>
          <a:prstGeom prst="accentBorderCallout2">
            <a:avLst>
              <a:gd name="adj1" fmla="val 18750"/>
              <a:gd name="adj2" fmla="val -8333"/>
              <a:gd name="adj3" fmla="val 31254"/>
              <a:gd name="adj4" fmla="val -60055"/>
              <a:gd name="adj5" fmla="val 869763"/>
              <a:gd name="adj6" fmla="val -114344"/>
            </a:avLst>
          </a:prstGeom>
          <a:solidFill>
            <a:srgbClr val="3D2D11"/>
          </a:solidFill>
          <a:ln>
            <a:solidFill>
              <a:srgbClr val="6B4E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C7F7FA-453E-4346-9897-0ACD4227B954}"/>
              </a:ext>
            </a:extLst>
          </p:cNvPr>
          <p:cNvSpPr txBox="1"/>
          <p:nvPr/>
        </p:nvSpPr>
        <p:spPr>
          <a:xfrm>
            <a:off x="488129" y="5756501"/>
            <a:ext cx="4134465" cy="4169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3D2E12"/>
                </a:solidFill>
                <a:latin typeface="Andale Mono" panose="020B0509000000000004" pitchFamily="49" charset="0"/>
              </a:rPr>
              <a:t>&gt; ggplot2() + </a:t>
            </a:r>
            <a:r>
              <a:rPr lang="en-US" sz="1600" dirty="0" err="1">
                <a:solidFill>
                  <a:srgbClr val="3D2E12"/>
                </a:solidFill>
                <a:latin typeface="Andale Mono" panose="020B0509000000000004" pitchFamily="49" charset="0"/>
              </a:rPr>
              <a:t>geom_point</a:t>
            </a:r>
            <a:r>
              <a:rPr lang="en-US" sz="1600" dirty="0">
                <a:solidFill>
                  <a:srgbClr val="3D2E12"/>
                </a:solidFill>
                <a:latin typeface="Andale Mono" panose="020B0509000000000004" pitchFamily="49" charset="0"/>
              </a:rPr>
              <a:t>(...) +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9BCF7C-CD09-E242-8999-341BC25CB65E}"/>
              </a:ext>
            </a:extLst>
          </p:cNvPr>
          <p:cNvSpPr txBox="1"/>
          <p:nvPr/>
        </p:nvSpPr>
        <p:spPr>
          <a:xfrm>
            <a:off x="4449844" y="5756501"/>
            <a:ext cx="2653290" cy="4169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rgbClr val="3D2E12"/>
                </a:solidFill>
                <a:latin typeface="Andale Mono" panose="020B0509000000000004" pitchFamily="49" charset="0"/>
              </a:rPr>
              <a:t>ggtitle</a:t>
            </a:r>
            <a:r>
              <a:rPr lang="en-US" sz="1600" dirty="0">
                <a:solidFill>
                  <a:srgbClr val="3D2E12"/>
                </a:solidFill>
                <a:latin typeface="Andale Mono" panose="020B0509000000000004" pitchFamily="49" charset="0"/>
              </a:rPr>
              <a:t>(“My flower”)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E2ECC0-127D-344E-AE71-463ADFDF81C9}"/>
              </a:ext>
            </a:extLst>
          </p:cNvPr>
          <p:cNvSpPr txBox="1"/>
          <p:nvPr/>
        </p:nvSpPr>
        <p:spPr>
          <a:xfrm>
            <a:off x="7062852" y="5756501"/>
            <a:ext cx="4628190" cy="4169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3D2E12"/>
                </a:solidFill>
                <a:latin typeface="Andale Mono" panose="020B0509000000000004" pitchFamily="49" charset="0"/>
              </a:rPr>
              <a:t>+ </a:t>
            </a:r>
            <a:r>
              <a:rPr lang="en-US" sz="1600" dirty="0" err="1">
                <a:solidFill>
                  <a:srgbClr val="3D2E12"/>
                </a:solidFill>
                <a:latin typeface="Andale Mono" panose="020B0509000000000004" pitchFamily="49" charset="0"/>
              </a:rPr>
              <a:t>ylab</a:t>
            </a:r>
            <a:r>
              <a:rPr lang="en-US" sz="1600" dirty="0">
                <a:solidFill>
                  <a:srgbClr val="3D2E12"/>
                </a:solidFill>
                <a:latin typeface="Andale Mono" panose="020B0509000000000004" pitchFamily="49" charset="0"/>
              </a:rPr>
              <a:t>(“How fat of the flower (cm)”)</a:t>
            </a:r>
          </a:p>
        </p:txBody>
      </p:sp>
    </p:spTree>
    <p:extLst>
      <p:ext uri="{BB962C8B-B14F-4D97-AF65-F5344CB8AC3E}">
        <p14:creationId xmlns:p14="http://schemas.microsoft.com/office/powerpoint/2010/main" val="2588357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51981725-091C-7049-AB99-33DD3EC2A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377" y="1330844"/>
            <a:ext cx="5979570" cy="41104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5FAD3F-2679-C847-AF6D-3701B321091F}"/>
              </a:ext>
            </a:extLst>
          </p:cNvPr>
          <p:cNvSpPr txBox="1"/>
          <p:nvPr/>
        </p:nvSpPr>
        <p:spPr>
          <a:xfrm>
            <a:off x="8942402" y="432439"/>
            <a:ext cx="1976951" cy="50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6B4E1B"/>
                </a:solidFill>
              </a:rPr>
              <a:t>Size, shape, color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CE2319-C2C3-9E4D-832C-4FFC648A3D51}"/>
              </a:ext>
            </a:extLst>
          </p:cNvPr>
          <p:cNvSpPr txBox="1"/>
          <p:nvPr/>
        </p:nvSpPr>
        <p:spPr>
          <a:xfrm>
            <a:off x="8942402" y="825604"/>
            <a:ext cx="1665841" cy="4169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rgbClr val="6B4E1B"/>
                </a:solidFill>
                <a:latin typeface="Andale Mono" panose="020B0509000000000004" pitchFamily="49" charset="0"/>
              </a:rPr>
              <a:t>geom_point</a:t>
            </a:r>
            <a:r>
              <a:rPr lang="en-US" sz="1600" dirty="0">
                <a:solidFill>
                  <a:srgbClr val="6B4E1B"/>
                </a:solidFill>
                <a:latin typeface="Andale Mono" panose="020B0509000000000004" pitchFamily="49" charset="0"/>
              </a:rPr>
              <a:t>()</a:t>
            </a:r>
          </a:p>
        </p:txBody>
      </p:sp>
      <p:sp>
        <p:nvSpPr>
          <p:cNvPr id="5" name="Line Callout 2 (Border and Accent Bar) 4">
            <a:extLst>
              <a:ext uri="{FF2B5EF4-FFF2-40B4-BE49-F238E27FC236}">
                <a16:creationId xmlns:a16="http://schemas.microsoft.com/office/drawing/2014/main" id="{5EFC7B4C-BE0D-0C47-8250-6960A037D0B6}"/>
              </a:ext>
            </a:extLst>
          </p:cNvPr>
          <p:cNvSpPr/>
          <p:nvPr/>
        </p:nvSpPr>
        <p:spPr>
          <a:xfrm>
            <a:off x="9041757" y="893012"/>
            <a:ext cx="1808604" cy="45719"/>
          </a:xfrm>
          <a:prstGeom prst="accentBorderCallout2">
            <a:avLst>
              <a:gd name="adj1" fmla="val 18750"/>
              <a:gd name="adj2" fmla="val -8333"/>
              <a:gd name="adj3" fmla="val 54509"/>
              <a:gd name="adj4" fmla="val -59199"/>
              <a:gd name="adj5" fmla="val 1334891"/>
              <a:gd name="adj6" fmla="val -92937"/>
            </a:avLst>
          </a:prstGeom>
          <a:solidFill>
            <a:srgbClr val="3D2D11"/>
          </a:solidFill>
          <a:ln>
            <a:solidFill>
              <a:srgbClr val="6B4E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B466E9-17EF-8E43-B373-027DAFA73C50}"/>
              </a:ext>
            </a:extLst>
          </p:cNvPr>
          <p:cNvSpPr txBox="1"/>
          <p:nvPr/>
        </p:nvSpPr>
        <p:spPr>
          <a:xfrm>
            <a:off x="10174915" y="1819536"/>
            <a:ext cx="935962" cy="50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6B4E1B"/>
                </a:solidFill>
              </a:rPr>
              <a:t>Legend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CBEB03-CBD9-7D40-A7EF-A0F3D3B4BFE5}"/>
              </a:ext>
            </a:extLst>
          </p:cNvPr>
          <p:cNvSpPr txBox="1"/>
          <p:nvPr/>
        </p:nvSpPr>
        <p:spPr>
          <a:xfrm>
            <a:off x="10174915" y="2215068"/>
            <a:ext cx="1048685" cy="4169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B4E1B"/>
                </a:solidFill>
                <a:latin typeface="Andale Mono" panose="020B0509000000000004" pitchFamily="49" charset="0"/>
              </a:rPr>
              <a:t>theme()</a:t>
            </a:r>
          </a:p>
        </p:txBody>
      </p:sp>
      <p:sp>
        <p:nvSpPr>
          <p:cNvPr id="8" name="Line Callout 2 (Border and Accent Bar) 7">
            <a:extLst>
              <a:ext uri="{FF2B5EF4-FFF2-40B4-BE49-F238E27FC236}">
                <a16:creationId xmlns:a16="http://schemas.microsoft.com/office/drawing/2014/main" id="{039A7909-1FA8-2444-8D9A-96ACB191CAD7}"/>
              </a:ext>
            </a:extLst>
          </p:cNvPr>
          <p:cNvSpPr/>
          <p:nvPr/>
        </p:nvSpPr>
        <p:spPr>
          <a:xfrm flipV="1">
            <a:off x="10241616" y="2280109"/>
            <a:ext cx="802560" cy="45719"/>
          </a:xfrm>
          <a:prstGeom prst="accentBorderCallout2">
            <a:avLst>
              <a:gd name="adj1" fmla="val 18750"/>
              <a:gd name="adj2" fmla="val -8333"/>
              <a:gd name="adj3" fmla="val 7992"/>
              <a:gd name="adj4" fmla="val -60524"/>
              <a:gd name="adj5" fmla="val -758179"/>
              <a:gd name="adj6" fmla="val -120758"/>
            </a:avLst>
          </a:prstGeom>
          <a:solidFill>
            <a:srgbClr val="3D2D11"/>
          </a:solidFill>
          <a:ln>
            <a:solidFill>
              <a:srgbClr val="6B4E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84D7F4-AC22-9D4B-B994-F318B3219340}"/>
              </a:ext>
            </a:extLst>
          </p:cNvPr>
          <p:cNvSpPr txBox="1"/>
          <p:nvPr/>
        </p:nvSpPr>
        <p:spPr>
          <a:xfrm>
            <a:off x="9085742" y="4225958"/>
            <a:ext cx="2480872" cy="50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6B4E1B"/>
                </a:solidFill>
              </a:rPr>
              <a:t>Axis, grid, background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28EF3E-5404-5A45-91C3-413121BDDD90}"/>
              </a:ext>
            </a:extLst>
          </p:cNvPr>
          <p:cNvSpPr txBox="1"/>
          <p:nvPr/>
        </p:nvSpPr>
        <p:spPr>
          <a:xfrm>
            <a:off x="9085742" y="4619123"/>
            <a:ext cx="1048685" cy="4169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B4E1B"/>
                </a:solidFill>
                <a:latin typeface="Andale Mono" panose="020B0509000000000004" pitchFamily="49" charset="0"/>
              </a:rPr>
              <a:t>theme()</a:t>
            </a:r>
          </a:p>
        </p:txBody>
      </p:sp>
      <p:sp>
        <p:nvSpPr>
          <p:cNvPr id="11" name="Line Callout 2 (Border and Accent Bar) 10">
            <a:extLst>
              <a:ext uri="{FF2B5EF4-FFF2-40B4-BE49-F238E27FC236}">
                <a16:creationId xmlns:a16="http://schemas.microsoft.com/office/drawing/2014/main" id="{4F80E0B3-12B9-A647-8B45-FBC2864535D7}"/>
              </a:ext>
            </a:extLst>
          </p:cNvPr>
          <p:cNvSpPr/>
          <p:nvPr/>
        </p:nvSpPr>
        <p:spPr>
          <a:xfrm>
            <a:off x="9170768" y="4685464"/>
            <a:ext cx="2295213" cy="45719"/>
          </a:xfrm>
          <a:prstGeom prst="accentBorderCallout2">
            <a:avLst>
              <a:gd name="adj1" fmla="val 18750"/>
              <a:gd name="adj2" fmla="val -8333"/>
              <a:gd name="adj3" fmla="val 31247"/>
              <a:gd name="adj4" fmla="val -24988"/>
              <a:gd name="adj5" fmla="val 544172"/>
              <a:gd name="adj6" fmla="val -48594"/>
            </a:avLst>
          </a:prstGeom>
          <a:solidFill>
            <a:srgbClr val="3D2D11"/>
          </a:solidFill>
          <a:ln>
            <a:solidFill>
              <a:srgbClr val="6B4E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E115E8-853C-0742-905A-8AEEDFEA5CFA}"/>
              </a:ext>
            </a:extLst>
          </p:cNvPr>
          <p:cNvSpPr txBox="1"/>
          <p:nvPr/>
        </p:nvSpPr>
        <p:spPr>
          <a:xfrm>
            <a:off x="1022048" y="344173"/>
            <a:ext cx="643125" cy="50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6B4E1B"/>
                </a:solidFill>
              </a:rPr>
              <a:t>Title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2EFE5F-1084-1D4A-8CED-ECB83C89A6F1}"/>
              </a:ext>
            </a:extLst>
          </p:cNvPr>
          <p:cNvSpPr txBox="1"/>
          <p:nvPr/>
        </p:nvSpPr>
        <p:spPr>
          <a:xfrm>
            <a:off x="1022048" y="730244"/>
            <a:ext cx="1665841" cy="416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rgbClr val="6B4E1B"/>
                </a:solidFill>
                <a:latin typeface="Andale Mono" panose="020B0509000000000004" pitchFamily="49" charset="0"/>
              </a:rPr>
              <a:t>ggtitle</a:t>
            </a:r>
            <a:r>
              <a:rPr lang="en-US" sz="1600" dirty="0">
                <a:solidFill>
                  <a:srgbClr val="6B4E1B"/>
                </a:solidFill>
                <a:latin typeface="Andale Mono" panose="020B0509000000000004" pitchFamily="49" charset="0"/>
              </a:rPr>
              <a:t>()</a:t>
            </a:r>
          </a:p>
        </p:txBody>
      </p:sp>
      <p:sp>
        <p:nvSpPr>
          <p:cNvPr id="15" name="Line Callout 2 (Border and Accent Bar) 14">
            <a:extLst>
              <a:ext uri="{FF2B5EF4-FFF2-40B4-BE49-F238E27FC236}">
                <a16:creationId xmlns:a16="http://schemas.microsoft.com/office/drawing/2014/main" id="{2CAAAF77-3E48-9F4E-A22B-B19745B985CC}"/>
              </a:ext>
            </a:extLst>
          </p:cNvPr>
          <p:cNvSpPr/>
          <p:nvPr/>
        </p:nvSpPr>
        <p:spPr>
          <a:xfrm flipH="1">
            <a:off x="1137597" y="818510"/>
            <a:ext cx="959489" cy="45719"/>
          </a:xfrm>
          <a:prstGeom prst="accentBorderCallout2">
            <a:avLst>
              <a:gd name="adj1" fmla="val 18750"/>
              <a:gd name="adj2" fmla="val -8333"/>
              <a:gd name="adj3" fmla="val 31252"/>
              <a:gd name="adj4" fmla="val -65848"/>
              <a:gd name="adj5" fmla="val 288357"/>
              <a:gd name="adj6" fmla="val -146128"/>
            </a:avLst>
          </a:prstGeom>
          <a:solidFill>
            <a:srgbClr val="3D2D11"/>
          </a:solidFill>
          <a:ln>
            <a:solidFill>
              <a:srgbClr val="6B4E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6376F0-9366-914E-B764-5D72A0602CA6}"/>
              </a:ext>
            </a:extLst>
          </p:cNvPr>
          <p:cNvSpPr txBox="1"/>
          <p:nvPr/>
        </p:nvSpPr>
        <p:spPr>
          <a:xfrm>
            <a:off x="739824" y="1872772"/>
            <a:ext cx="1167307" cy="50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6B4E1B"/>
                </a:solidFill>
              </a:rPr>
              <a:t>Axis label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4DD53D-C91A-A34E-8D29-413D6FFB7DE3}"/>
              </a:ext>
            </a:extLst>
          </p:cNvPr>
          <p:cNvSpPr txBox="1"/>
          <p:nvPr/>
        </p:nvSpPr>
        <p:spPr>
          <a:xfrm>
            <a:off x="739824" y="2304562"/>
            <a:ext cx="1665841" cy="315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err="1">
                <a:solidFill>
                  <a:srgbClr val="6B4E1B"/>
                </a:solidFill>
                <a:latin typeface="Andale Mono" panose="020B0509000000000004" pitchFamily="49" charset="0"/>
              </a:rPr>
              <a:t>xlab</a:t>
            </a:r>
            <a:r>
              <a:rPr lang="en-US" sz="1100" dirty="0">
                <a:solidFill>
                  <a:srgbClr val="6B4E1B"/>
                </a:solidFill>
                <a:latin typeface="Andale Mono" panose="020B0509000000000004" pitchFamily="49" charset="0"/>
              </a:rPr>
              <a:t>(), </a:t>
            </a:r>
            <a:r>
              <a:rPr lang="en-US" sz="1100" dirty="0" err="1">
                <a:solidFill>
                  <a:srgbClr val="6B4E1B"/>
                </a:solidFill>
                <a:latin typeface="Andale Mono" panose="020B0509000000000004" pitchFamily="49" charset="0"/>
              </a:rPr>
              <a:t>ylab</a:t>
            </a:r>
            <a:r>
              <a:rPr lang="en-US" sz="1100" dirty="0">
                <a:solidFill>
                  <a:srgbClr val="6B4E1B"/>
                </a:solidFill>
                <a:latin typeface="Andale Mono" panose="020B0509000000000004" pitchFamily="49" charset="0"/>
              </a:rPr>
              <a:t>()</a:t>
            </a:r>
          </a:p>
        </p:txBody>
      </p:sp>
      <p:sp>
        <p:nvSpPr>
          <p:cNvPr id="18" name="Line Callout 2 (Border and Accent Bar) 17">
            <a:extLst>
              <a:ext uri="{FF2B5EF4-FFF2-40B4-BE49-F238E27FC236}">
                <a16:creationId xmlns:a16="http://schemas.microsoft.com/office/drawing/2014/main" id="{EDF62F00-5777-6649-94BE-E10B3F5FFE16}"/>
              </a:ext>
            </a:extLst>
          </p:cNvPr>
          <p:cNvSpPr/>
          <p:nvPr/>
        </p:nvSpPr>
        <p:spPr>
          <a:xfrm flipH="1">
            <a:off x="815254" y="2342720"/>
            <a:ext cx="1241713" cy="45719"/>
          </a:xfrm>
          <a:prstGeom prst="accentBorderCallout2">
            <a:avLst>
              <a:gd name="adj1" fmla="val 18750"/>
              <a:gd name="adj2" fmla="val -8333"/>
              <a:gd name="adj3" fmla="val 31254"/>
              <a:gd name="adj4" fmla="val -60055"/>
              <a:gd name="adj5" fmla="val 869763"/>
              <a:gd name="adj6" fmla="val -114344"/>
            </a:avLst>
          </a:prstGeom>
          <a:solidFill>
            <a:srgbClr val="3D2D11"/>
          </a:solidFill>
          <a:ln>
            <a:solidFill>
              <a:srgbClr val="6B4E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C2A8C0-6981-4646-BBCE-7EF05353B63E}"/>
              </a:ext>
            </a:extLst>
          </p:cNvPr>
          <p:cNvSpPr txBox="1"/>
          <p:nvPr/>
        </p:nvSpPr>
        <p:spPr>
          <a:xfrm>
            <a:off x="1022048" y="3826067"/>
            <a:ext cx="1251305" cy="50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6B4E1B"/>
                </a:solidFill>
              </a:rPr>
              <a:t>Axis range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65FB86-C414-B842-9EB0-9448DBC23776}"/>
              </a:ext>
            </a:extLst>
          </p:cNvPr>
          <p:cNvSpPr txBox="1"/>
          <p:nvPr/>
        </p:nvSpPr>
        <p:spPr>
          <a:xfrm>
            <a:off x="1022048" y="4257857"/>
            <a:ext cx="1665841" cy="315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err="1">
                <a:solidFill>
                  <a:srgbClr val="6B4E1B"/>
                </a:solidFill>
                <a:latin typeface="Andale Mono" panose="020B0509000000000004" pitchFamily="49" charset="0"/>
              </a:rPr>
              <a:t>xlim</a:t>
            </a:r>
            <a:r>
              <a:rPr lang="en-US" sz="1100" dirty="0">
                <a:solidFill>
                  <a:srgbClr val="6B4E1B"/>
                </a:solidFill>
                <a:latin typeface="Andale Mono" panose="020B0509000000000004" pitchFamily="49" charset="0"/>
              </a:rPr>
              <a:t>(), </a:t>
            </a:r>
            <a:r>
              <a:rPr lang="en-US" sz="1100" dirty="0" err="1">
                <a:solidFill>
                  <a:srgbClr val="6B4E1B"/>
                </a:solidFill>
                <a:latin typeface="Andale Mono" panose="020B0509000000000004" pitchFamily="49" charset="0"/>
              </a:rPr>
              <a:t>ylim</a:t>
            </a:r>
            <a:r>
              <a:rPr lang="en-US" sz="1100" dirty="0">
                <a:solidFill>
                  <a:srgbClr val="6B4E1B"/>
                </a:solidFill>
                <a:latin typeface="Andale Mono" panose="020B0509000000000004" pitchFamily="49" charset="0"/>
              </a:rPr>
              <a:t>()</a:t>
            </a:r>
          </a:p>
        </p:txBody>
      </p:sp>
      <p:sp>
        <p:nvSpPr>
          <p:cNvPr id="21" name="Line Callout 2 (Border and Accent Bar) 20">
            <a:extLst>
              <a:ext uri="{FF2B5EF4-FFF2-40B4-BE49-F238E27FC236}">
                <a16:creationId xmlns:a16="http://schemas.microsoft.com/office/drawing/2014/main" id="{FEEAB900-8E9E-D848-95C9-C992AD20DA59}"/>
              </a:ext>
            </a:extLst>
          </p:cNvPr>
          <p:cNvSpPr/>
          <p:nvPr/>
        </p:nvSpPr>
        <p:spPr>
          <a:xfrm flipH="1">
            <a:off x="1097478" y="4296015"/>
            <a:ext cx="1241713" cy="45719"/>
          </a:xfrm>
          <a:prstGeom prst="accentBorderCallout2">
            <a:avLst>
              <a:gd name="adj1" fmla="val 18750"/>
              <a:gd name="adj2" fmla="val -8333"/>
              <a:gd name="adj3" fmla="val 31254"/>
              <a:gd name="adj4" fmla="val -60055"/>
              <a:gd name="adj5" fmla="val 869763"/>
              <a:gd name="adj6" fmla="val -114344"/>
            </a:avLst>
          </a:prstGeom>
          <a:solidFill>
            <a:srgbClr val="3D2D11"/>
          </a:solidFill>
          <a:ln>
            <a:solidFill>
              <a:srgbClr val="6B4E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2C9F70-B20A-5C4C-8987-2EDB923D8CBD}"/>
              </a:ext>
            </a:extLst>
          </p:cNvPr>
          <p:cNvSpPr txBox="1"/>
          <p:nvPr/>
        </p:nvSpPr>
        <p:spPr>
          <a:xfrm>
            <a:off x="6236341" y="6295227"/>
            <a:ext cx="554960" cy="4169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978A70"/>
                </a:solidFill>
                <a:latin typeface="Andale Mono" panose="020B0509000000000004" pitchFamily="49" charset="0"/>
              </a:rPr>
              <a:t>  +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31EDF2-6ED1-5744-B582-DF095BDD5AE9}"/>
              </a:ext>
            </a:extLst>
          </p:cNvPr>
          <p:cNvSpPr txBox="1"/>
          <p:nvPr/>
        </p:nvSpPr>
        <p:spPr>
          <a:xfrm>
            <a:off x="488129" y="5756501"/>
            <a:ext cx="11416908" cy="4169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978A70"/>
                </a:solidFill>
                <a:latin typeface="Andale Mono" panose="020B0509000000000004" pitchFamily="49" charset="0"/>
              </a:rPr>
              <a:t>&gt; ggplot2() </a:t>
            </a:r>
            <a:r>
              <a:rPr lang="en-US" sz="1600" dirty="0">
                <a:solidFill>
                  <a:srgbClr val="3D2E12"/>
                </a:solidFill>
                <a:latin typeface="Andale Mono" panose="020B0509000000000004" pitchFamily="49" charset="0"/>
              </a:rPr>
              <a:t>+ </a:t>
            </a:r>
            <a:r>
              <a:rPr lang="en-US" sz="1600" dirty="0" err="1">
                <a:solidFill>
                  <a:srgbClr val="3D2E12"/>
                </a:solidFill>
                <a:latin typeface="Andale Mono" panose="020B0509000000000004" pitchFamily="49" charset="0"/>
              </a:rPr>
              <a:t>geom_point</a:t>
            </a:r>
            <a:r>
              <a:rPr lang="en-US" sz="1600" dirty="0">
                <a:solidFill>
                  <a:srgbClr val="3D2E12"/>
                </a:solidFill>
                <a:latin typeface="Andale Mono" panose="020B0509000000000004" pitchFamily="49" charset="0"/>
              </a:rPr>
              <a:t>( </a:t>
            </a:r>
            <a:r>
              <a:rPr lang="en-US" sz="1600" dirty="0" err="1">
                <a:solidFill>
                  <a:schemeClr val="accent5"/>
                </a:solidFill>
                <a:latin typeface="Andale Mono" panose="020B0509000000000004" pitchFamily="49" charset="0"/>
              </a:rPr>
              <a:t>aes</a:t>
            </a:r>
            <a:r>
              <a:rPr lang="en-US" sz="1600" dirty="0">
                <a:solidFill>
                  <a:schemeClr val="accent5"/>
                </a:solidFill>
                <a:latin typeface="Andale Mono" panose="020B0509000000000004" pitchFamily="49" charset="0"/>
              </a:rPr>
              <a:t>(x=, y=, ...)</a:t>
            </a:r>
            <a:r>
              <a:rPr lang="en-US" sz="1600" dirty="0">
                <a:solidFill>
                  <a:srgbClr val="3D2E12"/>
                </a:solidFill>
                <a:latin typeface="Andale Mono" panose="020B0509000000000004" pitchFamily="49" charset="0"/>
              </a:rPr>
              <a:t>, color=“</a:t>
            </a:r>
            <a:r>
              <a:rPr lang="en-US" sz="1600" dirty="0">
                <a:solidFill>
                  <a:srgbClr val="3D2E12"/>
                </a:solidFill>
                <a:highlight>
                  <a:srgbClr val="EFCA6E"/>
                </a:highlight>
                <a:latin typeface="Andale Mono" panose="020B0509000000000004" pitchFamily="49" charset="0"/>
              </a:rPr>
              <a:t>black</a:t>
            </a:r>
            <a:r>
              <a:rPr lang="en-US" sz="1600" dirty="0">
                <a:solidFill>
                  <a:srgbClr val="3D2E12"/>
                </a:solidFill>
                <a:latin typeface="Andale Mono" panose="020B0509000000000004" pitchFamily="49" charset="0"/>
              </a:rPr>
              <a:t>”, size=</a:t>
            </a:r>
            <a:r>
              <a:rPr lang="en-US" sz="1600" dirty="0">
                <a:solidFill>
                  <a:srgbClr val="3D2E12"/>
                </a:solidFill>
                <a:highlight>
                  <a:srgbClr val="EFCA6E"/>
                </a:highlight>
                <a:latin typeface="Andale Mono" panose="020B0509000000000004" pitchFamily="49" charset="0"/>
              </a:rPr>
              <a:t>1</a:t>
            </a:r>
            <a:r>
              <a:rPr lang="en-US" sz="1600" dirty="0">
                <a:solidFill>
                  <a:srgbClr val="3D2E12"/>
                </a:solidFill>
                <a:latin typeface="Andale Mono" panose="020B0509000000000004" pitchFamily="49" charset="0"/>
              </a:rPr>
              <a:t>, shape=</a:t>
            </a:r>
            <a:r>
              <a:rPr lang="en-US" sz="1600" dirty="0">
                <a:solidFill>
                  <a:srgbClr val="3D2E12"/>
                </a:solidFill>
                <a:highlight>
                  <a:srgbClr val="EFCA6E"/>
                </a:highlight>
                <a:latin typeface="Andale Mono" panose="020B0509000000000004" pitchFamily="49" charset="0"/>
              </a:rPr>
              <a:t>1</a:t>
            </a:r>
            <a:r>
              <a:rPr lang="en-US" sz="1600" dirty="0">
                <a:solidFill>
                  <a:srgbClr val="3D2E12"/>
                </a:solidFill>
                <a:latin typeface="Andale Mono" panose="020B0509000000000004" pitchFamily="49" charset="0"/>
              </a:rPr>
              <a:t>, alpha=</a:t>
            </a:r>
            <a:r>
              <a:rPr lang="en-US" sz="1600" dirty="0">
                <a:solidFill>
                  <a:srgbClr val="3D2E12"/>
                </a:solidFill>
                <a:highlight>
                  <a:srgbClr val="EFCA6E"/>
                </a:highlight>
                <a:latin typeface="Andale Mono" panose="020B0509000000000004" pitchFamily="49" charset="0"/>
              </a:rPr>
              <a:t>0.5</a:t>
            </a:r>
            <a:r>
              <a:rPr lang="en-US" sz="1600" dirty="0">
                <a:solidFill>
                  <a:srgbClr val="3D2E12"/>
                </a:solidFill>
                <a:latin typeface="Andale Mono" panose="020B0509000000000004" pitchFamily="49" charset="0"/>
              </a:rPr>
              <a:t> ) +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CEC0C3-C6DE-3143-8791-0E615AA0DD26}"/>
              </a:ext>
            </a:extLst>
          </p:cNvPr>
          <p:cNvSpPr txBox="1"/>
          <p:nvPr/>
        </p:nvSpPr>
        <p:spPr>
          <a:xfrm>
            <a:off x="755308" y="6252695"/>
            <a:ext cx="2653290" cy="4169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rgbClr val="978A70"/>
                </a:solidFill>
                <a:latin typeface="Andale Mono" panose="020B0509000000000004" pitchFamily="49" charset="0"/>
              </a:rPr>
              <a:t>ggtitle</a:t>
            </a:r>
            <a:r>
              <a:rPr lang="en-US" sz="1600" dirty="0">
                <a:solidFill>
                  <a:srgbClr val="978A70"/>
                </a:solidFill>
                <a:latin typeface="Andale Mono" panose="020B0509000000000004" pitchFamily="49" charset="0"/>
              </a:rPr>
              <a:t>(“My flower”)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EEB402-F3ED-DC43-8002-3A2B5277F721}"/>
              </a:ext>
            </a:extLst>
          </p:cNvPr>
          <p:cNvSpPr txBox="1"/>
          <p:nvPr/>
        </p:nvSpPr>
        <p:spPr>
          <a:xfrm>
            <a:off x="3368316" y="6252695"/>
            <a:ext cx="4628190" cy="4169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978A70"/>
                </a:solidFill>
                <a:latin typeface="Andale Mono" panose="020B0509000000000004" pitchFamily="49" charset="0"/>
              </a:rPr>
              <a:t>+ </a:t>
            </a:r>
            <a:r>
              <a:rPr lang="en-US" sz="1600" dirty="0" err="1">
                <a:solidFill>
                  <a:srgbClr val="978A70"/>
                </a:solidFill>
                <a:latin typeface="Andale Mono" panose="020B0509000000000004" pitchFamily="49" charset="0"/>
              </a:rPr>
              <a:t>ylab</a:t>
            </a:r>
            <a:r>
              <a:rPr lang="en-US" sz="1600" dirty="0">
                <a:solidFill>
                  <a:srgbClr val="978A70"/>
                </a:solidFill>
                <a:latin typeface="Andale Mono" panose="020B0509000000000004" pitchFamily="49" charset="0"/>
              </a:rPr>
              <a:t>(“How fat of the flower (cm)”)</a:t>
            </a:r>
          </a:p>
        </p:txBody>
      </p:sp>
    </p:spTree>
    <p:extLst>
      <p:ext uri="{BB962C8B-B14F-4D97-AF65-F5344CB8AC3E}">
        <p14:creationId xmlns:p14="http://schemas.microsoft.com/office/powerpoint/2010/main" val="3338532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04E45C8F-A984-E542-8849-2FFFCBD6F633}"/>
              </a:ext>
            </a:extLst>
          </p:cNvPr>
          <p:cNvSpPr txBox="1"/>
          <p:nvPr/>
        </p:nvSpPr>
        <p:spPr>
          <a:xfrm>
            <a:off x="3332945" y="2713065"/>
            <a:ext cx="208435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3D2D11"/>
                </a:solidFill>
              </a:rPr>
              <a:t>components </a:t>
            </a:r>
            <a:br>
              <a:rPr lang="en-US" sz="2800" dirty="0">
                <a:solidFill>
                  <a:srgbClr val="3D2D11"/>
                </a:solidFill>
              </a:rPr>
            </a:br>
            <a:r>
              <a:rPr lang="en-US" sz="2800" dirty="0">
                <a:solidFill>
                  <a:srgbClr val="3D2D11"/>
                </a:solidFill>
              </a:rPr>
              <a:t>to build a </a:t>
            </a:r>
            <a:br>
              <a:rPr lang="en-US" sz="2800" dirty="0">
                <a:solidFill>
                  <a:srgbClr val="3D2D11"/>
                </a:solidFill>
              </a:rPr>
            </a:br>
            <a:r>
              <a:rPr lang="en-US" sz="2800" dirty="0">
                <a:solidFill>
                  <a:srgbClr val="3D2D11"/>
                </a:solidFill>
              </a:rPr>
              <a:t>simple plot</a:t>
            </a:r>
            <a:endParaRPr lang="en-CN" sz="8000" dirty="0">
              <a:solidFill>
                <a:srgbClr val="3D2D1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F7EFBFA-D80D-964A-B8C2-F21181ECA051}"/>
              </a:ext>
            </a:extLst>
          </p:cNvPr>
          <p:cNvSpPr txBox="1"/>
          <p:nvPr/>
        </p:nvSpPr>
        <p:spPr>
          <a:xfrm>
            <a:off x="2430894" y="2297567"/>
            <a:ext cx="108234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rgbClr val="3D2D11"/>
                </a:solidFill>
              </a:rPr>
              <a:t>3</a:t>
            </a:r>
            <a:endParaRPr lang="en-CN" sz="85700" dirty="0">
              <a:solidFill>
                <a:srgbClr val="3D2D1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9EE1A0-E0CC-194D-85CB-CAC2758589EF}"/>
              </a:ext>
            </a:extLst>
          </p:cNvPr>
          <p:cNvSpPr txBox="1"/>
          <p:nvPr/>
        </p:nvSpPr>
        <p:spPr>
          <a:xfrm>
            <a:off x="2778430" y="4121497"/>
            <a:ext cx="3252814" cy="335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3D2E12"/>
                </a:solidFill>
                <a:latin typeface="Andale Mono" panose="020B0509000000000004" pitchFamily="49" charset="0"/>
              </a:rPr>
              <a:t>ggplot2() + </a:t>
            </a:r>
            <a:r>
              <a:rPr lang="en-US" sz="1200" dirty="0" err="1">
                <a:solidFill>
                  <a:srgbClr val="3D2E12"/>
                </a:solidFill>
                <a:latin typeface="Andale Mono" panose="020B0509000000000004" pitchFamily="49" charset="0"/>
              </a:rPr>
              <a:t>geom_xxx</a:t>
            </a:r>
            <a:r>
              <a:rPr lang="en-US" sz="1200" dirty="0">
                <a:solidFill>
                  <a:srgbClr val="3D2E12"/>
                </a:solidFill>
                <a:latin typeface="Andale Mono" panose="020B0509000000000004" pitchFamily="49" charset="0"/>
              </a:rPr>
              <a:t>( </a:t>
            </a:r>
            <a:r>
              <a:rPr lang="en-US" sz="1200" dirty="0" err="1">
                <a:solidFill>
                  <a:srgbClr val="3D2E12"/>
                </a:solidFill>
                <a:latin typeface="Andale Mono" panose="020B0509000000000004" pitchFamily="49" charset="0"/>
              </a:rPr>
              <a:t>aes</a:t>
            </a:r>
            <a:r>
              <a:rPr lang="en-US" sz="1200" dirty="0">
                <a:solidFill>
                  <a:srgbClr val="3D2E12"/>
                </a:solidFill>
                <a:latin typeface="Andale Mono" panose="020B0509000000000004" pitchFamily="49" charset="0"/>
              </a:rPr>
              <a:t>(...) )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9DCB883-9707-4144-9C16-B434E4EB36B1}"/>
              </a:ext>
            </a:extLst>
          </p:cNvPr>
          <p:cNvSpPr txBox="1"/>
          <p:nvPr/>
        </p:nvSpPr>
        <p:spPr>
          <a:xfrm>
            <a:off x="7707288" y="2736502"/>
            <a:ext cx="207204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3D2D11"/>
                </a:solidFill>
              </a:rPr>
              <a:t>adjustments </a:t>
            </a:r>
            <a:br>
              <a:rPr lang="en-US" sz="2800" dirty="0">
                <a:solidFill>
                  <a:srgbClr val="3D2D11"/>
                </a:solidFill>
              </a:rPr>
            </a:br>
            <a:r>
              <a:rPr lang="en-US" sz="2800" dirty="0">
                <a:solidFill>
                  <a:srgbClr val="3D2D11"/>
                </a:solidFill>
              </a:rPr>
              <a:t>on graphical</a:t>
            </a:r>
            <a:br>
              <a:rPr lang="en-US" sz="2800" dirty="0">
                <a:solidFill>
                  <a:srgbClr val="3D2D11"/>
                </a:solidFill>
              </a:rPr>
            </a:br>
            <a:r>
              <a:rPr lang="en-US" sz="2800" dirty="0">
                <a:solidFill>
                  <a:srgbClr val="3D2D11"/>
                </a:solidFill>
              </a:rPr>
              <a:t>appearances</a:t>
            </a:r>
            <a:endParaRPr lang="en-CN" sz="8000" dirty="0">
              <a:solidFill>
                <a:srgbClr val="3D2D1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AABF4D-A707-9443-94B7-B53EAC2303A5}"/>
              </a:ext>
            </a:extLst>
          </p:cNvPr>
          <p:cNvSpPr txBox="1"/>
          <p:nvPr/>
        </p:nvSpPr>
        <p:spPr>
          <a:xfrm>
            <a:off x="6805237" y="2321004"/>
            <a:ext cx="108234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rgbClr val="3D2D11"/>
                </a:solidFill>
              </a:rPr>
              <a:t>2</a:t>
            </a:r>
            <a:endParaRPr lang="en-CN" sz="85700" dirty="0">
              <a:solidFill>
                <a:srgbClr val="3D2D1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E67F91-8835-824F-AB48-5F072DD8A48D}"/>
              </a:ext>
            </a:extLst>
          </p:cNvPr>
          <p:cNvSpPr txBox="1"/>
          <p:nvPr/>
        </p:nvSpPr>
        <p:spPr>
          <a:xfrm>
            <a:off x="6899651" y="4095423"/>
            <a:ext cx="3159839" cy="335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rgbClr val="3D2E12"/>
                </a:solidFill>
                <a:latin typeface="Andale Mono" panose="020B0509000000000004" pitchFamily="49" charset="0"/>
              </a:rPr>
              <a:t>geom_xxx</a:t>
            </a:r>
            <a:r>
              <a:rPr lang="en-US" sz="1200" dirty="0">
                <a:solidFill>
                  <a:srgbClr val="3D2E12"/>
                </a:solidFill>
                <a:latin typeface="Andale Mono" panose="020B0509000000000004" pitchFamily="49" charset="0"/>
              </a:rPr>
              <a:t>(...) + other functions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0E31D49-8493-A645-8393-1283515C4331}"/>
              </a:ext>
            </a:extLst>
          </p:cNvPr>
          <p:cNvSpPr txBox="1"/>
          <p:nvPr/>
        </p:nvSpPr>
        <p:spPr>
          <a:xfrm>
            <a:off x="1267968" y="1085088"/>
            <a:ext cx="31588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6000" dirty="0">
                <a:solidFill>
                  <a:srgbClr val="3D2D11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159904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3CE74D-3223-9440-9614-F42F1DDB1FCC}"/>
              </a:ext>
            </a:extLst>
          </p:cNvPr>
          <p:cNvSpPr txBox="1"/>
          <p:nvPr/>
        </p:nvSpPr>
        <p:spPr>
          <a:xfrm>
            <a:off x="1056256" y="643622"/>
            <a:ext cx="4447821" cy="2785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6000" dirty="0">
                <a:solidFill>
                  <a:srgbClr val="3D2D11"/>
                </a:solidFill>
              </a:rPr>
              <a:t>Dealing with </a:t>
            </a:r>
            <a:br>
              <a:rPr lang="en-CN" sz="6000" dirty="0">
                <a:solidFill>
                  <a:srgbClr val="3D2D11"/>
                </a:solidFill>
              </a:rPr>
            </a:br>
            <a:r>
              <a:rPr lang="en-CN" sz="11500" dirty="0">
                <a:solidFill>
                  <a:srgbClr val="3D2D11"/>
                </a:solidFill>
              </a:rPr>
              <a:t>LAYERS</a:t>
            </a:r>
            <a:endParaRPr lang="en-CN" sz="6000" dirty="0">
              <a:solidFill>
                <a:srgbClr val="3D2D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88992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67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EE16FF-18B9-644C-8DAE-BA0C67F719C8}"/>
              </a:ext>
            </a:extLst>
          </p:cNvPr>
          <p:cNvSpPr txBox="1"/>
          <p:nvPr/>
        </p:nvSpPr>
        <p:spPr>
          <a:xfrm>
            <a:off x="6431639" y="1085088"/>
            <a:ext cx="45611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6000" dirty="0">
                <a:solidFill>
                  <a:schemeClr val="bg1"/>
                </a:solidFill>
              </a:rPr>
              <a:t>Mixing graphs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D1CBB1-247D-AB4C-9B42-68D9CE78C2FD}"/>
              </a:ext>
            </a:extLst>
          </p:cNvPr>
          <p:cNvSpPr txBox="1"/>
          <p:nvPr/>
        </p:nvSpPr>
        <p:spPr>
          <a:xfrm>
            <a:off x="6541366" y="2100751"/>
            <a:ext cx="3864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Just add subsequent “</a:t>
            </a:r>
            <a:r>
              <a:rPr lang="en-US" sz="2400" dirty="0" err="1">
                <a:solidFill>
                  <a:schemeClr val="bg1"/>
                </a:solidFill>
              </a:rPr>
              <a:t>geoms</a:t>
            </a:r>
            <a:r>
              <a:rPr lang="en-US" sz="2400" dirty="0">
                <a:solidFill>
                  <a:schemeClr val="bg1"/>
                </a:solidFill>
              </a:rPr>
              <a:t>”</a:t>
            </a:r>
            <a:endParaRPr lang="en-CN" sz="7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8DB338-6A5F-E449-A485-8734C6C05790}"/>
              </a:ext>
            </a:extLst>
          </p:cNvPr>
          <p:cNvSpPr txBox="1"/>
          <p:nvPr/>
        </p:nvSpPr>
        <p:spPr>
          <a:xfrm>
            <a:off x="6541366" y="2985471"/>
            <a:ext cx="5262979" cy="959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ggplot</a:t>
            </a:r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()+</a:t>
            </a:r>
            <a:b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</a:b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geom_point</a:t>
            </a:r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(data=MAT,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aes</a:t>
            </a:r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(x1,y1))+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2BAFED-C4B2-CB45-91BB-6C6D89A27EBC}"/>
              </a:ext>
            </a:extLst>
          </p:cNvPr>
          <p:cNvSpPr txBox="1"/>
          <p:nvPr/>
        </p:nvSpPr>
        <p:spPr>
          <a:xfrm>
            <a:off x="6541366" y="4082887"/>
            <a:ext cx="5570756" cy="498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geom_point</a:t>
            </a:r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(data=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Arisa</a:t>
            </a:r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aes</a:t>
            </a:r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(x2,y2))+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0F1DC7-CEC6-F744-A07F-08835457B0B8}"/>
              </a:ext>
            </a:extLst>
          </p:cNvPr>
          <p:cNvSpPr txBox="1"/>
          <p:nvPr/>
        </p:nvSpPr>
        <p:spPr>
          <a:xfrm>
            <a:off x="6541365" y="4793627"/>
            <a:ext cx="5570756" cy="498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geom_line</a:t>
            </a:r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(data=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 Arisa</a:t>
            </a:r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aes</a:t>
            </a:r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(x2, y2))</a:t>
            </a:r>
          </a:p>
        </p:txBody>
      </p:sp>
      <p:pic>
        <p:nvPicPr>
          <p:cNvPr id="17" name="Picture 16" descr="A picture containing line chart&#10;&#10;Description automatically generated">
            <a:extLst>
              <a:ext uri="{FF2B5EF4-FFF2-40B4-BE49-F238E27FC236}">
                <a16:creationId xmlns:a16="http://schemas.microsoft.com/office/drawing/2014/main" id="{C914B587-A4AA-A748-87DF-99A248CD85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45" b="11125"/>
          <a:stretch/>
        </p:blipFill>
        <p:spPr>
          <a:xfrm>
            <a:off x="1074242" y="2707411"/>
            <a:ext cx="4353178" cy="29532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BDC8FB5-1DC4-DA4A-BBD9-85ADF60494FA}"/>
              </a:ext>
            </a:extLst>
          </p:cNvPr>
          <p:cNvSpPr txBox="1"/>
          <p:nvPr/>
        </p:nvSpPr>
        <p:spPr>
          <a:xfrm>
            <a:off x="551085" y="3812550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y</a:t>
            </a:r>
            <a:endParaRPr lang="en-CN" sz="72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F8B395-A69A-BA40-AF4D-B2EA13F30629}"/>
              </a:ext>
            </a:extLst>
          </p:cNvPr>
          <p:cNvSpPr txBox="1"/>
          <p:nvPr/>
        </p:nvSpPr>
        <p:spPr>
          <a:xfrm>
            <a:off x="3162421" y="5654259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x</a:t>
            </a:r>
            <a:endParaRPr lang="en-CN" sz="7200" dirty="0">
              <a:solidFill>
                <a:schemeClr val="bg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046D80B-185C-C44B-919A-C4C17979E428}"/>
              </a:ext>
            </a:extLst>
          </p:cNvPr>
          <p:cNvGrpSpPr/>
          <p:nvPr/>
        </p:nvGrpSpPr>
        <p:grpSpPr>
          <a:xfrm>
            <a:off x="1928553" y="4381098"/>
            <a:ext cx="2706627" cy="1063368"/>
            <a:chOff x="1928553" y="4837096"/>
            <a:chExt cx="2706627" cy="1063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02618CA-79E7-C74D-8C5E-3FFA9E125772}"/>
                </a:ext>
              </a:extLst>
            </p:cNvPr>
            <p:cNvSpPr/>
            <p:nvPr/>
          </p:nvSpPr>
          <p:spPr>
            <a:xfrm>
              <a:off x="1928553" y="5562011"/>
              <a:ext cx="312072" cy="3384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8C9F709-D833-9645-BD45-3C0817D8E299}"/>
                </a:ext>
              </a:extLst>
            </p:cNvPr>
            <p:cNvSpPr/>
            <p:nvPr/>
          </p:nvSpPr>
          <p:spPr>
            <a:xfrm>
              <a:off x="2829912" y="5125512"/>
              <a:ext cx="312072" cy="3384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D120ED2-0C15-2844-B19B-CCC4DD1D74AE}"/>
                </a:ext>
              </a:extLst>
            </p:cNvPr>
            <p:cNvSpPr/>
            <p:nvPr/>
          </p:nvSpPr>
          <p:spPr>
            <a:xfrm>
              <a:off x="4323108" y="4837096"/>
              <a:ext cx="312072" cy="3384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56EC7D2-956B-374E-BD91-48B6A280CC33}"/>
              </a:ext>
            </a:extLst>
          </p:cNvPr>
          <p:cNvGrpSpPr/>
          <p:nvPr/>
        </p:nvGrpSpPr>
        <p:grpSpPr>
          <a:xfrm>
            <a:off x="1826786" y="2814616"/>
            <a:ext cx="2318324" cy="1228766"/>
            <a:chOff x="2105026" y="1202085"/>
            <a:chExt cx="2318324" cy="1228766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A079250-B8CD-ED49-9AAE-7A2464F9DBB5}"/>
                </a:ext>
              </a:extLst>
            </p:cNvPr>
            <p:cNvSpPr/>
            <p:nvPr/>
          </p:nvSpPr>
          <p:spPr>
            <a:xfrm>
              <a:off x="2105026" y="1949723"/>
              <a:ext cx="312072" cy="3384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1FC0EEA-A640-1641-8E79-45E15CD05A58}"/>
                </a:ext>
              </a:extLst>
            </p:cNvPr>
            <p:cNvSpPr/>
            <p:nvPr/>
          </p:nvSpPr>
          <p:spPr>
            <a:xfrm>
              <a:off x="3483722" y="2092398"/>
              <a:ext cx="312072" cy="3384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3AAFB0E-A2EC-5D4A-982D-F46099532E2D}"/>
                </a:ext>
              </a:extLst>
            </p:cNvPr>
            <p:cNvSpPr/>
            <p:nvPr/>
          </p:nvSpPr>
          <p:spPr>
            <a:xfrm>
              <a:off x="4111278" y="1202085"/>
              <a:ext cx="312072" cy="3384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28" name="Freeform 27">
            <a:extLst>
              <a:ext uri="{FF2B5EF4-FFF2-40B4-BE49-F238E27FC236}">
                <a16:creationId xmlns:a16="http://schemas.microsoft.com/office/drawing/2014/main" id="{961CBEA2-AB97-924B-8D55-F9EED3C42740}"/>
              </a:ext>
            </a:extLst>
          </p:cNvPr>
          <p:cNvSpPr/>
          <p:nvPr/>
        </p:nvSpPr>
        <p:spPr>
          <a:xfrm>
            <a:off x="1978429" y="2985471"/>
            <a:ext cx="2028306" cy="914400"/>
          </a:xfrm>
          <a:custGeom>
            <a:avLst/>
            <a:gdLst>
              <a:gd name="connsiteX0" fmla="*/ 0 w 2028306"/>
              <a:gd name="connsiteY0" fmla="*/ 748146 h 914400"/>
              <a:gd name="connsiteX1" fmla="*/ 1396538 w 2028306"/>
              <a:gd name="connsiteY1" fmla="*/ 914400 h 914400"/>
              <a:gd name="connsiteX2" fmla="*/ 2028306 w 2028306"/>
              <a:gd name="connsiteY2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8306" h="914400">
                <a:moveTo>
                  <a:pt x="0" y="748146"/>
                </a:moveTo>
                <a:lnTo>
                  <a:pt x="1396538" y="914400"/>
                </a:lnTo>
                <a:lnTo>
                  <a:pt x="2028306" y="0"/>
                </a:ln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7634748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67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EE16FF-18B9-644C-8DAE-BA0C67F719C8}"/>
              </a:ext>
            </a:extLst>
          </p:cNvPr>
          <p:cNvSpPr txBox="1"/>
          <p:nvPr/>
        </p:nvSpPr>
        <p:spPr>
          <a:xfrm>
            <a:off x="6431639" y="1085088"/>
            <a:ext cx="45611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6000" dirty="0">
                <a:solidFill>
                  <a:schemeClr val="bg1"/>
                </a:solidFill>
              </a:rPr>
              <a:t>Mixing graphs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D1CBB1-247D-AB4C-9B42-68D9CE78C2FD}"/>
              </a:ext>
            </a:extLst>
          </p:cNvPr>
          <p:cNvSpPr txBox="1"/>
          <p:nvPr/>
        </p:nvSpPr>
        <p:spPr>
          <a:xfrm>
            <a:off x="6541366" y="2100751"/>
            <a:ext cx="3864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Just add subsequent “</a:t>
            </a:r>
            <a:r>
              <a:rPr lang="en-US" sz="2400" dirty="0" err="1">
                <a:solidFill>
                  <a:schemeClr val="bg1"/>
                </a:solidFill>
              </a:rPr>
              <a:t>geoms</a:t>
            </a:r>
            <a:r>
              <a:rPr lang="en-US" sz="2400" dirty="0">
                <a:solidFill>
                  <a:schemeClr val="bg1"/>
                </a:solidFill>
              </a:rPr>
              <a:t>”</a:t>
            </a:r>
            <a:endParaRPr lang="en-CN" sz="7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8DB338-6A5F-E449-A485-8734C6C05790}"/>
              </a:ext>
            </a:extLst>
          </p:cNvPr>
          <p:cNvSpPr txBox="1"/>
          <p:nvPr/>
        </p:nvSpPr>
        <p:spPr>
          <a:xfrm>
            <a:off x="6764581" y="2949092"/>
            <a:ext cx="5109091" cy="959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ggplot</a:t>
            </a:r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()+</a:t>
            </a:r>
            <a:b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</a:b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geom_point</a:t>
            </a:r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(data=MAT,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aes</a:t>
            </a:r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(x,y1))+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2BAFED-C4B2-CB45-91BB-6C6D89A27EBC}"/>
              </a:ext>
            </a:extLst>
          </p:cNvPr>
          <p:cNvSpPr txBox="1"/>
          <p:nvPr/>
        </p:nvSpPr>
        <p:spPr>
          <a:xfrm>
            <a:off x="6764581" y="4046508"/>
            <a:ext cx="5416868" cy="498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geom_point</a:t>
            </a:r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(data=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Arisa</a:t>
            </a:r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aes</a:t>
            </a:r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(x,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y2</a:t>
            </a:r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))+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0F1DC7-CEC6-F744-A07F-08835457B0B8}"/>
              </a:ext>
            </a:extLst>
          </p:cNvPr>
          <p:cNvSpPr txBox="1"/>
          <p:nvPr/>
        </p:nvSpPr>
        <p:spPr>
          <a:xfrm>
            <a:off x="6764580" y="4757248"/>
            <a:ext cx="5416868" cy="498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geom_line</a:t>
            </a:r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(data=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 Arisa</a:t>
            </a:r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aes</a:t>
            </a:r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(x,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 y2</a:t>
            </a:r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))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DC8FB5-1DC4-DA4A-BBD9-85ADF60494FA}"/>
              </a:ext>
            </a:extLst>
          </p:cNvPr>
          <p:cNvSpPr txBox="1"/>
          <p:nvPr/>
        </p:nvSpPr>
        <p:spPr>
          <a:xfrm>
            <a:off x="503719" y="3619443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y</a:t>
            </a:r>
            <a:endParaRPr lang="en-CN" sz="72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F8B395-A69A-BA40-AF4D-B2EA13F30629}"/>
              </a:ext>
            </a:extLst>
          </p:cNvPr>
          <p:cNvSpPr txBox="1"/>
          <p:nvPr/>
        </p:nvSpPr>
        <p:spPr>
          <a:xfrm>
            <a:off x="3277450" y="5816344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x</a:t>
            </a:r>
            <a:endParaRPr lang="en-CN" sz="7200" dirty="0">
              <a:solidFill>
                <a:schemeClr val="bg1"/>
              </a:solidFill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484CDEB1-8ECC-8A48-B264-ED2D2EC462B5}"/>
              </a:ext>
            </a:extLst>
          </p:cNvPr>
          <p:cNvSpPr/>
          <p:nvPr/>
        </p:nvSpPr>
        <p:spPr>
          <a:xfrm rot="10107047">
            <a:off x="751155" y="2725033"/>
            <a:ext cx="1744578" cy="2175033"/>
          </a:xfrm>
          <a:prstGeom prst="parallelogram">
            <a:avLst/>
          </a:prstGeom>
          <a:solidFill>
            <a:schemeClr val="accent5">
              <a:lumMod val="20000"/>
              <a:lumOff val="80000"/>
              <a:alpha val="3979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51DEF27-B8A2-D647-843C-FE01476ABFF6}"/>
              </a:ext>
            </a:extLst>
          </p:cNvPr>
          <p:cNvGrpSpPr/>
          <p:nvPr/>
        </p:nvGrpSpPr>
        <p:grpSpPr>
          <a:xfrm>
            <a:off x="1135799" y="4212497"/>
            <a:ext cx="975289" cy="508241"/>
            <a:chOff x="1928553" y="4837096"/>
            <a:chExt cx="2706627" cy="1063368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D4CB766-55FA-DC40-9169-7E6204FDD04B}"/>
                </a:ext>
              </a:extLst>
            </p:cNvPr>
            <p:cNvSpPr/>
            <p:nvPr/>
          </p:nvSpPr>
          <p:spPr>
            <a:xfrm>
              <a:off x="1928553" y="5562011"/>
              <a:ext cx="312072" cy="3384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E6ACCDD-DB57-9F44-A78E-B13906FF17C5}"/>
                </a:ext>
              </a:extLst>
            </p:cNvPr>
            <p:cNvSpPr/>
            <p:nvPr/>
          </p:nvSpPr>
          <p:spPr>
            <a:xfrm>
              <a:off x="2829912" y="5125512"/>
              <a:ext cx="312072" cy="3384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C7D1C9A-6053-7447-A52C-E571765A3FA8}"/>
                </a:ext>
              </a:extLst>
            </p:cNvPr>
            <p:cNvSpPr/>
            <p:nvPr/>
          </p:nvSpPr>
          <p:spPr>
            <a:xfrm>
              <a:off x="4323108" y="4837096"/>
              <a:ext cx="312072" cy="3384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29" name="Parallelogram 28">
            <a:extLst>
              <a:ext uri="{FF2B5EF4-FFF2-40B4-BE49-F238E27FC236}">
                <a16:creationId xmlns:a16="http://schemas.microsoft.com/office/drawing/2014/main" id="{227BEF68-A89E-9441-B53B-42E14E6951BF}"/>
              </a:ext>
            </a:extLst>
          </p:cNvPr>
          <p:cNvSpPr/>
          <p:nvPr/>
        </p:nvSpPr>
        <p:spPr>
          <a:xfrm rot="10107047">
            <a:off x="1628810" y="3125564"/>
            <a:ext cx="1744578" cy="2175033"/>
          </a:xfrm>
          <a:prstGeom prst="parallelogram">
            <a:avLst/>
          </a:prstGeom>
          <a:solidFill>
            <a:schemeClr val="accent5">
              <a:lumMod val="20000"/>
              <a:lumOff val="80000"/>
              <a:alpha val="3979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0B26608-A2BC-CA4A-8527-53433130D39A}"/>
              </a:ext>
            </a:extLst>
          </p:cNvPr>
          <p:cNvGrpSpPr/>
          <p:nvPr/>
        </p:nvGrpSpPr>
        <p:grpSpPr>
          <a:xfrm>
            <a:off x="1934808" y="3534071"/>
            <a:ext cx="1037759" cy="519693"/>
            <a:chOff x="2105026" y="1202085"/>
            <a:chExt cx="2318324" cy="1228766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1510489-91C1-4548-8B31-90FBEC5CA22B}"/>
                </a:ext>
              </a:extLst>
            </p:cNvPr>
            <p:cNvSpPr/>
            <p:nvPr/>
          </p:nvSpPr>
          <p:spPr>
            <a:xfrm>
              <a:off x="2105026" y="1949723"/>
              <a:ext cx="312072" cy="3384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FF85F90-D7A9-AD44-9BE8-7C2851036288}"/>
                </a:ext>
              </a:extLst>
            </p:cNvPr>
            <p:cNvSpPr/>
            <p:nvPr/>
          </p:nvSpPr>
          <p:spPr>
            <a:xfrm>
              <a:off x="3483722" y="2092398"/>
              <a:ext cx="312072" cy="3384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2A79217-D173-BC4B-A0B0-17F6D5E8632B}"/>
                </a:ext>
              </a:extLst>
            </p:cNvPr>
            <p:cNvSpPr/>
            <p:nvPr/>
          </p:nvSpPr>
          <p:spPr>
            <a:xfrm>
              <a:off x="4111278" y="1202085"/>
              <a:ext cx="312072" cy="3384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BA7E2E09-EB01-8C4B-BC5F-22D3A1536874}"/>
              </a:ext>
            </a:extLst>
          </p:cNvPr>
          <p:cNvSpPr/>
          <p:nvPr/>
        </p:nvSpPr>
        <p:spPr>
          <a:xfrm rot="10107047">
            <a:off x="2489230" y="3557436"/>
            <a:ext cx="1744578" cy="2175033"/>
          </a:xfrm>
          <a:prstGeom prst="parallelogram">
            <a:avLst/>
          </a:prstGeom>
          <a:solidFill>
            <a:schemeClr val="accent5">
              <a:lumMod val="20000"/>
              <a:lumOff val="80000"/>
              <a:alpha val="3979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B2AB10F5-4249-E840-BF70-3FA5F8D2F6B4}"/>
              </a:ext>
            </a:extLst>
          </p:cNvPr>
          <p:cNvSpPr/>
          <p:nvPr/>
        </p:nvSpPr>
        <p:spPr>
          <a:xfrm>
            <a:off x="2991015" y="3982191"/>
            <a:ext cx="741007" cy="363491"/>
          </a:xfrm>
          <a:custGeom>
            <a:avLst/>
            <a:gdLst>
              <a:gd name="connsiteX0" fmla="*/ 0 w 2028306"/>
              <a:gd name="connsiteY0" fmla="*/ 748146 h 914400"/>
              <a:gd name="connsiteX1" fmla="*/ 1396538 w 2028306"/>
              <a:gd name="connsiteY1" fmla="*/ 914400 h 914400"/>
              <a:gd name="connsiteX2" fmla="*/ 2028306 w 2028306"/>
              <a:gd name="connsiteY2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8306" h="914400">
                <a:moveTo>
                  <a:pt x="0" y="748146"/>
                </a:moveTo>
                <a:lnTo>
                  <a:pt x="1396538" y="914400"/>
                </a:lnTo>
                <a:lnTo>
                  <a:pt x="2028306" y="0"/>
                </a:ln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B556496-A97F-8849-9D34-3FA18C2BCBE9}"/>
              </a:ext>
            </a:extLst>
          </p:cNvPr>
          <p:cNvCxnSpPr/>
          <p:nvPr/>
        </p:nvCxnSpPr>
        <p:spPr>
          <a:xfrm>
            <a:off x="665783" y="5255398"/>
            <a:ext cx="1886175" cy="102261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3FF2492-16AC-B14E-9CB2-E524545A860A}"/>
              </a:ext>
            </a:extLst>
          </p:cNvPr>
          <p:cNvSpPr txBox="1"/>
          <p:nvPr/>
        </p:nvSpPr>
        <p:spPr>
          <a:xfrm rot="21001872">
            <a:off x="2971710" y="3159052"/>
            <a:ext cx="805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front</a:t>
            </a:r>
            <a:endParaRPr lang="en-CN" sz="72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804D85D-3118-2841-88FA-311C9F793921}"/>
              </a:ext>
            </a:extLst>
          </p:cNvPr>
          <p:cNvSpPr txBox="1"/>
          <p:nvPr/>
        </p:nvSpPr>
        <p:spPr>
          <a:xfrm rot="21001872">
            <a:off x="1166117" y="2322270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back</a:t>
            </a:r>
            <a:endParaRPr lang="en-CN" sz="7200" dirty="0">
              <a:solidFill>
                <a:schemeClr val="bg1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3E99300-B5FF-3C48-A870-8F50C7092F31}"/>
              </a:ext>
            </a:extLst>
          </p:cNvPr>
          <p:cNvCxnSpPr>
            <a:cxnSpLocks/>
          </p:cNvCxnSpPr>
          <p:nvPr/>
        </p:nvCxnSpPr>
        <p:spPr>
          <a:xfrm>
            <a:off x="6653463" y="4301073"/>
            <a:ext cx="0" cy="144704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C02D9E4-A0D1-7543-9829-A014E1FD2C18}"/>
              </a:ext>
            </a:extLst>
          </p:cNvPr>
          <p:cNvSpPr txBox="1"/>
          <p:nvPr/>
        </p:nvSpPr>
        <p:spPr>
          <a:xfrm>
            <a:off x="6575247" y="5832913"/>
            <a:ext cx="2014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Forward layers</a:t>
            </a:r>
            <a:endParaRPr lang="en-CN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295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644DA5-1AA0-EC46-8554-EE7390F6195D}"/>
              </a:ext>
            </a:extLst>
          </p:cNvPr>
          <p:cNvSpPr txBox="1"/>
          <p:nvPr/>
        </p:nvSpPr>
        <p:spPr>
          <a:xfrm>
            <a:off x="6876288" y="292608"/>
            <a:ext cx="429572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6000" dirty="0">
                <a:solidFill>
                  <a:srgbClr val="3D2D11"/>
                </a:solidFill>
              </a:rPr>
              <a:t>Visualization </a:t>
            </a:r>
            <a:br>
              <a:rPr lang="en-CN" sz="6000" dirty="0">
                <a:solidFill>
                  <a:srgbClr val="3D2D11"/>
                </a:solidFill>
              </a:rPr>
            </a:br>
            <a:r>
              <a:rPr lang="en-CN" sz="6000" dirty="0">
                <a:solidFill>
                  <a:srgbClr val="3D2D11"/>
                </a:solidFill>
              </a:rPr>
              <a:t>with ggplot2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CB31A4-5A1E-B248-85CC-74B404BA4E1A}"/>
              </a:ext>
            </a:extLst>
          </p:cNvPr>
          <p:cNvSpPr/>
          <p:nvPr/>
        </p:nvSpPr>
        <p:spPr>
          <a:xfrm>
            <a:off x="6270170" y="2231599"/>
            <a:ext cx="5921829" cy="4712897"/>
          </a:xfrm>
          <a:prstGeom prst="rect">
            <a:avLst/>
          </a:prstGeom>
          <a:solidFill>
            <a:srgbClr val="E1DD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A1C601-0FC2-EA4A-999E-060852B07C9E}"/>
              </a:ext>
            </a:extLst>
          </p:cNvPr>
          <p:cNvSpPr txBox="1"/>
          <p:nvPr/>
        </p:nvSpPr>
        <p:spPr>
          <a:xfrm>
            <a:off x="6999527" y="2835536"/>
            <a:ext cx="4277261" cy="2204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200000"/>
              </a:lnSpc>
              <a:buAutoNum type="romanUcParenR"/>
            </a:pPr>
            <a:r>
              <a:rPr lang="en-US" sz="2400" dirty="0">
                <a:solidFill>
                  <a:srgbClr val="3D2D11"/>
                </a:solidFill>
              </a:rPr>
              <a:t>Basic coding of ggplot2</a:t>
            </a:r>
          </a:p>
          <a:p>
            <a:pPr marL="514350" indent="-514350">
              <a:lnSpc>
                <a:spcPct val="200000"/>
              </a:lnSpc>
              <a:buAutoNum type="romanUcParenR"/>
            </a:pPr>
            <a:r>
              <a:rPr lang="en-US" sz="2400" dirty="0">
                <a:solidFill>
                  <a:srgbClr val="3D2D11"/>
                </a:solidFill>
              </a:rPr>
              <a:t>Dealing with layers</a:t>
            </a:r>
          </a:p>
          <a:p>
            <a:pPr marL="514350" indent="-514350">
              <a:lnSpc>
                <a:spcPct val="200000"/>
              </a:lnSpc>
              <a:buAutoNum type="romanUcParenR"/>
            </a:pPr>
            <a:r>
              <a:rPr lang="en-US" sz="2400" dirty="0">
                <a:solidFill>
                  <a:srgbClr val="3D2D11"/>
                </a:solidFill>
              </a:rPr>
              <a:t>Dealing with multiple graphs</a:t>
            </a:r>
          </a:p>
        </p:txBody>
      </p:sp>
    </p:spTree>
    <p:extLst>
      <p:ext uri="{BB962C8B-B14F-4D97-AF65-F5344CB8AC3E}">
        <p14:creationId xmlns:p14="http://schemas.microsoft.com/office/powerpoint/2010/main" val="303147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67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EE16FF-18B9-644C-8DAE-BA0C67F719C8}"/>
              </a:ext>
            </a:extLst>
          </p:cNvPr>
          <p:cNvSpPr txBox="1"/>
          <p:nvPr/>
        </p:nvSpPr>
        <p:spPr>
          <a:xfrm>
            <a:off x="6431639" y="1085088"/>
            <a:ext cx="45611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6000" dirty="0">
                <a:solidFill>
                  <a:schemeClr val="bg1"/>
                </a:solidFill>
              </a:rPr>
              <a:t>Mixing graphs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D1CBB1-247D-AB4C-9B42-68D9CE78C2FD}"/>
              </a:ext>
            </a:extLst>
          </p:cNvPr>
          <p:cNvSpPr txBox="1"/>
          <p:nvPr/>
        </p:nvSpPr>
        <p:spPr>
          <a:xfrm>
            <a:off x="6541366" y="2100751"/>
            <a:ext cx="3864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Just add subsequent “</a:t>
            </a:r>
            <a:r>
              <a:rPr lang="en-US" sz="2400" dirty="0" err="1">
                <a:solidFill>
                  <a:schemeClr val="bg1"/>
                </a:solidFill>
              </a:rPr>
              <a:t>geoms</a:t>
            </a:r>
            <a:r>
              <a:rPr lang="en-US" sz="2400" dirty="0">
                <a:solidFill>
                  <a:schemeClr val="bg1"/>
                </a:solidFill>
              </a:rPr>
              <a:t>”</a:t>
            </a:r>
            <a:endParaRPr lang="en-CN" sz="7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8DB338-6A5F-E449-A485-8734C6C05790}"/>
              </a:ext>
            </a:extLst>
          </p:cNvPr>
          <p:cNvSpPr txBox="1"/>
          <p:nvPr/>
        </p:nvSpPr>
        <p:spPr>
          <a:xfrm>
            <a:off x="6541366" y="3049046"/>
            <a:ext cx="5554726" cy="26924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 </a:t>
            </a:r>
            <a:r>
              <a:rPr lang="en-US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ggplot</a:t>
            </a:r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()+</a:t>
            </a:r>
            <a:b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</a:br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geom_text</a:t>
            </a:r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aes</a:t>
            </a:r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(x=5, y=110, label="</a:t>
            </a:r>
            <a:r>
              <a:rPr lang="en-US" sz="1400" dirty="0">
                <a:solidFill>
                  <a:schemeClr val="bg1"/>
                </a:solidFill>
                <a:highlight>
                  <a:srgbClr val="978A70"/>
                </a:highlight>
                <a:latin typeface="Andale Mono" panose="020B0509000000000004" pitchFamily="49" charset="0"/>
              </a:rPr>
              <a:t>Xiao Arisa</a:t>
            </a:r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”))+</a:t>
            </a:r>
          </a:p>
          <a:p>
            <a:pPr>
              <a:lnSpc>
                <a:spcPct val="250000"/>
              </a:lnSpc>
            </a:pPr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geom_point</a:t>
            </a:r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(data=Arisa, </a:t>
            </a:r>
            <a:r>
              <a:rPr lang="en-US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aes</a:t>
            </a:r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(x=Age, y=Height))+</a:t>
            </a:r>
          </a:p>
          <a:p>
            <a:pPr>
              <a:lnSpc>
                <a:spcPct val="250000"/>
              </a:lnSpc>
            </a:pPr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geom_line</a:t>
            </a:r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(data=Arisa, </a:t>
            </a:r>
            <a:r>
              <a:rPr lang="en-US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aes</a:t>
            </a:r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(x=Age, y=Height))+</a:t>
            </a:r>
          </a:p>
          <a:p>
            <a:pPr>
              <a:lnSpc>
                <a:spcPct val="250000"/>
              </a:lnSpc>
            </a:pPr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geom_text</a:t>
            </a:r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aes</a:t>
            </a:r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(x=18, y=163, label="</a:t>
            </a:r>
            <a:r>
              <a:rPr lang="en-US" sz="1400" dirty="0">
                <a:solidFill>
                  <a:schemeClr val="bg1"/>
                </a:solidFill>
                <a:highlight>
                  <a:srgbClr val="978A70"/>
                </a:highlight>
                <a:latin typeface="Andale Mono" panose="020B0509000000000004" pitchFamily="49" charset="0"/>
              </a:rPr>
              <a:t>Arisa </a:t>
            </a:r>
            <a:r>
              <a:rPr lang="en-US" sz="1400" dirty="0" err="1">
                <a:solidFill>
                  <a:schemeClr val="bg1"/>
                </a:solidFill>
                <a:highlight>
                  <a:srgbClr val="978A70"/>
                </a:highlight>
                <a:latin typeface="Andale Mono" panose="020B0509000000000004" pitchFamily="49" charset="0"/>
              </a:rPr>
              <a:t>Jiejie</a:t>
            </a:r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”)</a:t>
            </a:r>
          </a:p>
        </p:txBody>
      </p:sp>
      <p:pic>
        <p:nvPicPr>
          <p:cNvPr id="49" name="Picture 48" descr="Chart, line chart&#10;&#10;Description automatically generated">
            <a:extLst>
              <a:ext uri="{FF2B5EF4-FFF2-40B4-BE49-F238E27FC236}">
                <a16:creationId xmlns:a16="http://schemas.microsoft.com/office/drawing/2014/main" id="{8C0C0EC5-EDF9-5841-AB37-7C6AA7289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59" y="2949092"/>
            <a:ext cx="5408880" cy="371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61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67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EE16FF-18B9-644C-8DAE-BA0C67F719C8}"/>
              </a:ext>
            </a:extLst>
          </p:cNvPr>
          <p:cNvSpPr txBox="1"/>
          <p:nvPr/>
        </p:nvSpPr>
        <p:spPr>
          <a:xfrm>
            <a:off x="6431639" y="1085088"/>
            <a:ext cx="45611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6000" dirty="0">
                <a:solidFill>
                  <a:schemeClr val="bg1"/>
                </a:solidFill>
              </a:rPr>
              <a:t>Mixing graphs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D1CBB1-247D-AB4C-9B42-68D9CE78C2FD}"/>
              </a:ext>
            </a:extLst>
          </p:cNvPr>
          <p:cNvSpPr txBox="1"/>
          <p:nvPr/>
        </p:nvSpPr>
        <p:spPr>
          <a:xfrm>
            <a:off x="6541366" y="2100751"/>
            <a:ext cx="3864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Just add subsequent “</a:t>
            </a:r>
            <a:r>
              <a:rPr lang="en-US" sz="2400" dirty="0" err="1">
                <a:solidFill>
                  <a:schemeClr val="bg1"/>
                </a:solidFill>
              </a:rPr>
              <a:t>geoms</a:t>
            </a:r>
            <a:r>
              <a:rPr lang="en-US" sz="2400" dirty="0">
                <a:solidFill>
                  <a:schemeClr val="bg1"/>
                </a:solidFill>
              </a:rPr>
              <a:t>”</a:t>
            </a:r>
            <a:endParaRPr lang="en-CN" sz="7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8DB338-6A5F-E449-A485-8734C6C05790}"/>
              </a:ext>
            </a:extLst>
          </p:cNvPr>
          <p:cNvSpPr txBox="1"/>
          <p:nvPr/>
        </p:nvSpPr>
        <p:spPr>
          <a:xfrm>
            <a:off x="6541366" y="3049046"/>
            <a:ext cx="5554726" cy="26924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 </a:t>
            </a:r>
            <a:r>
              <a:rPr lang="en-US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ggplot</a:t>
            </a:r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()+</a:t>
            </a:r>
            <a:b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</a:br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geom_text</a:t>
            </a:r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aes</a:t>
            </a:r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(x=5, y=110, label="</a:t>
            </a:r>
            <a:r>
              <a:rPr lang="en-US" sz="1400" dirty="0">
                <a:solidFill>
                  <a:schemeClr val="bg1"/>
                </a:solidFill>
                <a:highlight>
                  <a:srgbClr val="978A70"/>
                </a:highlight>
                <a:latin typeface="Andale Mono" panose="020B0509000000000004" pitchFamily="49" charset="0"/>
              </a:rPr>
              <a:t>Xiao Arisa</a:t>
            </a:r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”))+</a:t>
            </a:r>
          </a:p>
          <a:p>
            <a:pPr>
              <a:lnSpc>
                <a:spcPct val="250000"/>
              </a:lnSpc>
            </a:pPr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geom_point</a:t>
            </a:r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(data=Arisa, </a:t>
            </a:r>
            <a:r>
              <a:rPr lang="en-US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aes</a:t>
            </a:r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(x=Age, y=Height))+</a:t>
            </a:r>
          </a:p>
          <a:p>
            <a:pPr>
              <a:lnSpc>
                <a:spcPct val="250000"/>
              </a:lnSpc>
            </a:pPr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geom_line</a:t>
            </a:r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(data=Arisa, </a:t>
            </a:r>
            <a:r>
              <a:rPr lang="en-US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aes</a:t>
            </a:r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(x=Age, y=Height))+</a:t>
            </a:r>
          </a:p>
          <a:p>
            <a:pPr>
              <a:lnSpc>
                <a:spcPct val="250000"/>
              </a:lnSpc>
            </a:pPr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geom_text</a:t>
            </a:r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aes</a:t>
            </a:r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(x=18, y=163, label="</a:t>
            </a:r>
            <a:r>
              <a:rPr lang="en-US" sz="1400" dirty="0">
                <a:solidFill>
                  <a:schemeClr val="bg1"/>
                </a:solidFill>
                <a:highlight>
                  <a:srgbClr val="978A70"/>
                </a:highlight>
                <a:latin typeface="Andale Mono" panose="020B0509000000000004" pitchFamily="49" charset="0"/>
              </a:rPr>
              <a:t>Arisa </a:t>
            </a:r>
            <a:r>
              <a:rPr lang="en-US" sz="1400" dirty="0" err="1">
                <a:solidFill>
                  <a:schemeClr val="bg1"/>
                </a:solidFill>
                <a:highlight>
                  <a:srgbClr val="978A70"/>
                </a:highlight>
                <a:latin typeface="Andale Mono" panose="020B0509000000000004" pitchFamily="49" charset="0"/>
              </a:rPr>
              <a:t>Jiejie</a:t>
            </a:r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”)</a:t>
            </a:r>
          </a:p>
        </p:txBody>
      </p:sp>
      <p:pic>
        <p:nvPicPr>
          <p:cNvPr id="49" name="Picture 48" descr="Chart, line chart&#10;&#10;Description automatically generated">
            <a:extLst>
              <a:ext uri="{FF2B5EF4-FFF2-40B4-BE49-F238E27FC236}">
                <a16:creationId xmlns:a16="http://schemas.microsoft.com/office/drawing/2014/main" id="{8C0C0EC5-EDF9-5841-AB37-7C6AA7289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59" y="2949092"/>
            <a:ext cx="5408880" cy="3718175"/>
          </a:xfrm>
          <a:prstGeom prst="rect">
            <a:avLst/>
          </a:prstGeom>
        </p:spPr>
      </p:pic>
      <p:sp>
        <p:nvSpPr>
          <p:cNvPr id="7" name="Oval Callout 6">
            <a:extLst>
              <a:ext uri="{FF2B5EF4-FFF2-40B4-BE49-F238E27FC236}">
                <a16:creationId xmlns:a16="http://schemas.microsoft.com/office/drawing/2014/main" id="{134235B1-040C-BE40-A4A5-7D6E982C7E48}"/>
              </a:ext>
            </a:extLst>
          </p:cNvPr>
          <p:cNvSpPr/>
          <p:nvPr/>
        </p:nvSpPr>
        <p:spPr>
          <a:xfrm flipH="1">
            <a:off x="520251" y="432345"/>
            <a:ext cx="1484977" cy="1174842"/>
          </a:xfrm>
          <a:prstGeom prst="wedgeEllipseCallout">
            <a:avLst>
              <a:gd name="adj1" fmla="val -43238"/>
              <a:gd name="adj2" fmla="val 42979"/>
            </a:avLst>
          </a:prstGeom>
          <a:solidFill>
            <a:srgbClr val="3D2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8090FB67-7D5C-584B-8C45-6BF35235B53D}"/>
              </a:ext>
            </a:extLst>
          </p:cNvPr>
          <p:cNvSpPr/>
          <p:nvPr/>
        </p:nvSpPr>
        <p:spPr>
          <a:xfrm flipH="1">
            <a:off x="416079" y="321362"/>
            <a:ext cx="1484977" cy="1174842"/>
          </a:xfrm>
          <a:prstGeom prst="wedgeEllipseCallout">
            <a:avLst>
              <a:gd name="adj1" fmla="val -44018"/>
              <a:gd name="adj2" fmla="val 41008"/>
            </a:avLst>
          </a:prstGeom>
          <a:solidFill>
            <a:srgbClr val="978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7E7200-AA46-4C43-80AA-0300285E06B0}"/>
              </a:ext>
            </a:extLst>
          </p:cNvPr>
          <p:cNvSpPr txBox="1"/>
          <p:nvPr/>
        </p:nvSpPr>
        <p:spPr>
          <a:xfrm>
            <a:off x="543452" y="541361"/>
            <a:ext cx="13115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4000" dirty="0">
                <a:solidFill>
                  <a:schemeClr val="bg1"/>
                </a:solidFill>
              </a:rPr>
              <a:t>Help!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1A388-28CA-C449-91AB-F93F455A22C9}"/>
              </a:ext>
            </a:extLst>
          </p:cNvPr>
          <p:cNvSpPr txBox="1"/>
          <p:nvPr/>
        </p:nvSpPr>
        <p:spPr>
          <a:xfrm>
            <a:off x="1262739" y="1706049"/>
            <a:ext cx="36937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Please help Arisa improving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her developmental graph</a:t>
            </a:r>
            <a:endParaRPr lang="en-CN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419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67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EE16FF-18B9-644C-8DAE-BA0C67F719C8}"/>
              </a:ext>
            </a:extLst>
          </p:cNvPr>
          <p:cNvSpPr txBox="1"/>
          <p:nvPr/>
        </p:nvSpPr>
        <p:spPr>
          <a:xfrm>
            <a:off x="6431639" y="1085088"/>
            <a:ext cx="45611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6000" dirty="0">
                <a:solidFill>
                  <a:schemeClr val="bg1"/>
                </a:solidFill>
              </a:rPr>
              <a:t>Mixing graphs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D1CBB1-247D-AB4C-9B42-68D9CE78C2FD}"/>
              </a:ext>
            </a:extLst>
          </p:cNvPr>
          <p:cNvSpPr txBox="1"/>
          <p:nvPr/>
        </p:nvSpPr>
        <p:spPr>
          <a:xfrm>
            <a:off x="6541366" y="2100751"/>
            <a:ext cx="3864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Just add subsequent “</a:t>
            </a:r>
            <a:r>
              <a:rPr lang="en-US" sz="2400" dirty="0" err="1">
                <a:solidFill>
                  <a:schemeClr val="bg1"/>
                </a:solidFill>
              </a:rPr>
              <a:t>geoms</a:t>
            </a:r>
            <a:r>
              <a:rPr lang="en-US" sz="2400" dirty="0">
                <a:solidFill>
                  <a:schemeClr val="bg1"/>
                </a:solidFill>
              </a:rPr>
              <a:t>”</a:t>
            </a:r>
            <a:endParaRPr lang="en-CN" sz="7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8DB338-6A5F-E449-A485-8734C6C05790}"/>
              </a:ext>
            </a:extLst>
          </p:cNvPr>
          <p:cNvSpPr txBox="1"/>
          <p:nvPr/>
        </p:nvSpPr>
        <p:spPr>
          <a:xfrm>
            <a:off x="6541366" y="2729383"/>
            <a:ext cx="5232523" cy="3769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 </a:t>
            </a:r>
            <a:r>
              <a:rPr lang="en-US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ggplot</a:t>
            </a:r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()+</a:t>
            </a:r>
          </a:p>
          <a:p>
            <a:pPr>
              <a:lnSpc>
                <a:spcPct val="250000"/>
              </a:lnSpc>
            </a:pPr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geom_line</a:t>
            </a:r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(data=Arisa, </a:t>
            </a:r>
            <a:r>
              <a:rPr lang="en-US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aes</a:t>
            </a:r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(x=Age, y=Height), </a:t>
            </a:r>
            <a:b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</a:br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              color=“pink”, alpha=0.3)+</a:t>
            </a:r>
          </a:p>
          <a:p>
            <a:pPr>
              <a:lnSpc>
                <a:spcPct val="250000"/>
              </a:lnSpc>
            </a:pPr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geom_point</a:t>
            </a:r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(data=Arisa, </a:t>
            </a:r>
            <a:r>
              <a:rPr lang="en-US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aes</a:t>
            </a:r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(x=Age, y=Height), </a:t>
            </a:r>
            <a:b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</a:br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              color=“pink”, size=7)+</a:t>
            </a:r>
          </a:p>
          <a:p>
            <a:pPr>
              <a:lnSpc>
                <a:spcPct val="250000"/>
              </a:lnSpc>
            </a:pPr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geom_point</a:t>
            </a:r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(data=Arisa, </a:t>
            </a:r>
            <a:r>
              <a:rPr lang="en-US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aes</a:t>
            </a:r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(x=Age, y=Height), </a:t>
            </a:r>
            <a:b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</a:br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              color=“white, size=4)+ ...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B5ABF07F-3729-6848-9D0C-9EE1C5ACE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58" y="2857500"/>
            <a:ext cx="5542119" cy="3809767"/>
          </a:xfrm>
          <a:prstGeom prst="rect">
            <a:avLst/>
          </a:prstGeom>
        </p:spPr>
      </p:pic>
      <p:sp>
        <p:nvSpPr>
          <p:cNvPr id="7" name="Oval Callout 6">
            <a:extLst>
              <a:ext uri="{FF2B5EF4-FFF2-40B4-BE49-F238E27FC236}">
                <a16:creationId xmlns:a16="http://schemas.microsoft.com/office/drawing/2014/main" id="{9E990793-6477-7A4C-9842-0B08806F47A2}"/>
              </a:ext>
            </a:extLst>
          </p:cNvPr>
          <p:cNvSpPr/>
          <p:nvPr/>
        </p:nvSpPr>
        <p:spPr>
          <a:xfrm flipH="1">
            <a:off x="520251" y="432345"/>
            <a:ext cx="1484977" cy="1174842"/>
          </a:xfrm>
          <a:prstGeom prst="wedgeEllipseCallout">
            <a:avLst>
              <a:gd name="adj1" fmla="val -43238"/>
              <a:gd name="adj2" fmla="val 42979"/>
            </a:avLst>
          </a:prstGeom>
          <a:solidFill>
            <a:srgbClr val="3D2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DEA8728A-DCBA-B04A-8075-7D89D2176141}"/>
              </a:ext>
            </a:extLst>
          </p:cNvPr>
          <p:cNvSpPr/>
          <p:nvPr/>
        </p:nvSpPr>
        <p:spPr>
          <a:xfrm flipH="1">
            <a:off x="416079" y="321362"/>
            <a:ext cx="1484977" cy="1174842"/>
          </a:xfrm>
          <a:prstGeom prst="wedgeEllipseCallout">
            <a:avLst>
              <a:gd name="adj1" fmla="val -44018"/>
              <a:gd name="adj2" fmla="val 41008"/>
            </a:avLst>
          </a:prstGeom>
          <a:solidFill>
            <a:srgbClr val="978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CD38B9-9A55-F749-B7A4-7A068119AFB9}"/>
              </a:ext>
            </a:extLst>
          </p:cNvPr>
          <p:cNvSpPr txBox="1"/>
          <p:nvPr/>
        </p:nvSpPr>
        <p:spPr>
          <a:xfrm>
            <a:off x="649100" y="554840"/>
            <a:ext cx="10189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4000" dirty="0">
                <a:solidFill>
                  <a:schemeClr val="bg1"/>
                </a:solidFill>
              </a:rPr>
              <a:t>Tips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F006B3-CC8B-3B41-9716-2EEC1F7F3446}"/>
              </a:ext>
            </a:extLst>
          </p:cNvPr>
          <p:cNvSpPr txBox="1"/>
          <p:nvPr/>
        </p:nvSpPr>
        <p:spPr>
          <a:xfrm>
            <a:off x="1262739" y="1706049"/>
            <a:ext cx="44791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You can repeat a similar function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to highlight the graph component!</a:t>
            </a:r>
            <a:endParaRPr lang="en-CN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688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67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6F2AF982-23EB-7F49-A7CC-CF8658C25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10442"/>
            <a:ext cx="5852837" cy="40233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801472B-C540-E341-A8D6-B3ABA0B5F8D6}"/>
              </a:ext>
            </a:extLst>
          </p:cNvPr>
          <p:cNvSpPr txBox="1"/>
          <p:nvPr/>
        </p:nvSpPr>
        <p:spPr>
          <a:xfrm>
            <a:off x="1061617" y="1085088"/>
            <a:ext cx="45611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6000" dirty="0">
                <a:solidFill>
                  <a:schemeClr val="bg1"/>
                </a:solidFill>
              </a:rPr>
              <a:t>Mixing graphs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864E2B-0828-AE48-A410-7943385DF3D2}"/>
              </a:ext>
            </a:extLst>
          </p:cNvPr>
          <p:cNvSpPr txBox="1"/>
          <p:nvPr/>
        </p:nvSpPr>
        <p:spPr>
          <a:xfrm>
            <a:off x="1171344" y="2100751"/>
            <a:ext cx="1518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Dual Y-axis</a:t>
            </a:r>
            <a:endParaRPr lang="en-CN" sz="7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5B0B83-F1E9-FF47-B80B-097C31A62F49}"/>
              </a:ext>
            </a:extLst>
          </p:cNvPr>
          <p:cNvSpPr txBox="1"/>
          <p:nvPr/>
        </p:nvSpPr>
        <p:spPr>
          <a:xfrm>
            <a:off x="6852529" y="1177420"/>
            <a:ext cx="433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You’re almost able to do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temperature-precipitation graph!</a:t>
            </a:r>
            <a:endParaRPr lang="en-CN" sz="72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EFF7B7-A0F6-0946-BCF0-1D63EA39AEB0}"/>
              </a:ext>
            </a:extLst>
          </p:cNvPr>
          <p:cNvSpPr txBox="1"/>
          <p:nvPr/>
        </p:nvSpPr>
        <p:spPr>
          <a:xfrm>
            <a:off x="667534" y="3085088"/>
            <a:ext cx="4955203" cy="959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&gt;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install.packages</a:t>
            </a:r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(“patchwork”)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&gt; library(patchwork)</a:t>
            </a:r>
          </a:p>
        </p:txBody>
      </p:sp>
    </p:spTree>
    <p:extLst>
      <p:ext uri="{BB962C8B-B14F-4D97-AF65-F5344CB8AC3E}">
        <p14:creationId xmlns:p14="http://schemas.microsoft.com/office/powerpoint/2010/main" val="404847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67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EE16FF-18B9-644C-8DAE-BA0C67F719C8}"/>
              </a:ext>
            </a:extLst>
          </p:cNvPr>
          <p:cNvSpPr txBox="1"/>
          <p:nvPr/>
        </p:nvSpPr>
        <p:spPr>
          <a:xfrm>
            <a:off x="1136609" y="1085088"/>
            <a:ext cx="49087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Common a</a:t>
            </a:r>
            <a:r>
              <a:rPr lang="en-CN" sz="6000" dirty="0">
                <a:solidFill>
                  <a:schemeClr val="bg1"/>
                </a:solidFill>
              </a:rPr>
              <a:t>es( 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D1CBB1-247D-AB4C-9B42-68D9CE78C2FD}"/>
              </a:ext>
            </a:extLst>
          </p:cNvPr>
          <p:cNvSpPr txBox="1"/>
          <p:nvPr/>
        </p:nvSpPr>
        <p:spPr>
          <a:xfrm>
            <a:off x="1246336" y="2100751"/>
            <a:ext cx="3846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If you are lazy, there is a way!</a:t>
            </a:r>
            <a:endParaRPr lang="en-CN" sz="7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8DB338-6A5F-E449-A485-8734C6C05790}"/>
              </a:ext>
            </a:extLst>
          </p:cNvPr>
          <p:cNvSpPr txBox="1"/>
          <p:nvPr/>
        </p:nvSpPr>
        <p:spPr>
          <a:xfrm>
            <a:off x="956995" y="3129057"/>
            <a:ext cx="5009705" cy="2050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&gt; </a:t>
            </a:r>
            <a:r>
              <a:rPr lang="en-US" dirty="0" err="1">
                <a:solidFill>
                  <a:schemeClr val="bg1"/>
                </a:solidFill>
                <a:latin typeface="Andale Mono" panose="020B0509000000000004" pitchFamily="49" charset="0"/>
              </a:rPr>
              <a:t>ggplot</a:t>
            </a:r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()+</a:t>
            </a:r>
          </a:p>
          <a:p>
            <a:pPr>
              <a:lnSpc>
                <a:spcPct val="250000"/>
              </a:lnSpc>
            </a:pPr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Andale Mono" panose="020B0509000000000004" pitchFamily="49" charset="0"/>
              </a:rPr>
              <a:t>geom_line</a:t>
            </a:r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(data=Arisa, </a:t>
            </a:r>
            <a:r>
              <a:rPr lang="en-US" dirty="0" err="1">
                <a:solidFill>
                  <a:schemeClr val="bg1"/>
                </a:solidFill>
                <a:latin typeface="Andale Mono" panose="020B0509000000000004" pitchFamily="49" charset="0"/>
              </a:rPr>
              <a:t>aes</a:t>
            </a:r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(x, y))+</a:t>
            </a:r>
          </a:p>
          <a:p>
            <a:pPr>
              <a:lnSpc>
                <a:spcPct val="250000"/>
              </a:lnSpc>
            </a:pPr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Andale Mono" panose="020B0509000000000004" pitchFamily="49" charset="0"/>
              </a:rPr>
              <a:t>geom_point</a:t>
            </a:r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(data=Arisa, </a:t>
            </a:r>
            <a:r>
              <a:rPr lang="en-US" dirty="0" err="1">
                <a:solidFill>
                  <a:schemeClr val="bg1"/>
                </a:solidFill>
                <a:latin typeface="Andale Mono" panose="020B0509000000000004" pitchFamily="49" charset="0"/>
              </a:rPr>
              <a:t>aes</a:t>
            </a:r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(x, y))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DCF8BF-0B69-6244-8704-0779EAAD6998}"/>
              </a:ext>
            </a:extLst>
          </p:cNvPr>
          <p:cNvSpPr txBox="1"/>
          <p:nvPr/>
        </p:nvSpPr>
        <p:spPr>
          <a:xfrm>
            <a:off x="6808066" y="3116414"/>
            <a:ext cx="4596130" cy="2050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&gt; </a:t>
            </a:r>
            <a:r>
              <a:rPr lang="en-US" dirty="0" err="1">
                <a:solidFill>
                  <a:schemeClr val="bg1"/>
                </a:solidFill>
                <a:latin typeface="Andale Mono" panose="020B0509000000000004" pitchFamily="49" charset="0"/>
              </a:rPr>
              <a:t>ggplot</a:t>
            </a:r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(data=Arisa, </a:t>
            </a:r>
            <a:r>
              <a:rPr lang="en-US" dirty="0" err="1">
                <a:solidFill>
                  <a:schemeClr val="bg1"/>
                </a:solidFill>
                <a:latin typeface="Andale Mono" panose="020B0509000000000004" pitchFamily="49" charset="0"/>
              </a:rPr>
              <a:t>aes</a:t>
            </a:r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(x, y))+</a:t>
            </a:r>
          </a:p>
          <a:p>
            <a:pPr>
              <a:lnSpc>
                <a:spcPct val="250000"/>
              </a:lnSpc>
            </a:pPr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Andale Mono" panose="020B0509000000000004" pitchFamily="49" charset="0"/>
              </a:rPr>
              <a:t>geom_line</a:t>
            </a:r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()+</a:t>
            </a:r>
          </a:p>
          <a:p>
            <a:pPr>
              <a:lnSpc>
                <a:spcPct val="250000"/>
              </a:lnSpc>
            </a:pPr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Andale Mono" panose="020B0509000000000004" pitchFamily="49" charset="0"/>
              </a:rPr>
              <a:t>geom_point</a:t>
            </a:r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26975506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67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6F2AF982-23EB-7F49-A7CC-CF8658C25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150" y="2056508"/>
            <a:ext cx="5852837" cy="40233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C5B0B83-F1E9-FF47-B80B-097C31A62F49}"/>
              </a:ext>
            </a:extLst>
          </p:cNvPr>
          <p:cNvSpPr txBox="1"/>
          <p:nvPr/>
        </p:nvSpPr>
        <p:spPr>
          <a:xfrm>
            <a:off x="4146030" y="771953"/>
            <a:ext cx="5106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How the ggplot2’s factor legend works?</a:t>
            </a:r>
            <a:endParaRPr lang="en-CN" sz="7200" dirty="0">
              <a:solidFill>
                <a:schemeClr val="bg1"/>
              </a:solidFill>
            </a:endParaRP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C23D2474-BB43-3A4F-B912-05AB87C34B82}"/>
              </a:ext>
            </a:extLst>
          </p:cNvPr>
          <p:cNvSpPr/>
          <p:nvPr/>
        </p:nvSpPr>
        <p:spPr>
          <a:xfrm flipH="1">
            <a:off x="2410835" y="403237"/>
            <a:ext cx="1484977" cy="1174842"/>
          </a:xfrm>
          <a:prstGeom prst="wedgeEllipseCallout">
            <a:avLst>
              <a:gd name="adj1" fmla="val -43238"/>
              <a:gd name="adj2" fmla="val 42979"/>
            </a:avLst>
          </a:prstGeom>
          <a:solidFill>
            <a:srgbClr val="3D2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27DF1F7E-7A4D-824F-B7DE-026B778742FE}"/>
              </a:ext>
            </a:extLst>
          </p:cNvPr>
          <p:cNvSpPr/>
          <p:nvPr/>
        </p:nvSpPr>
        <p:spPr>
          <a:xfrm flipH="1">
            <a:off x="2306663" y="292254"/>
            <a:ext cx="1484977" cy="1174842"/>
          </a:xfrm>
          <a:prstGeom prst="wedgeEllipseCallout">
            <a:avLst>
              <a:gd name="adj1" fmla="val -44018"/>
              <a:gd name="adj2" fmla="val 41008"/>
            </a:avLst>
          </a:prstGeom>
          <a:solidFill>
            <a:srgbClr val="978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DFCCAC-4D51-B440-A21C-8336F3A32F7A}"/>
              </a:ext>
            </a:extLst>
          </p:cNvPr>
          <p:cNvSpPr txBox="1"/>
          <p:nvPr/>
        </p:nvSpPr>
        <p:spPr>
          <a:xfrm>
            <a:off x="2539684" y="525732"/>
            <a:ext cx="10189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4000" dirty="0">
                <a:solidFill>
                  <a:schemeClr val="bg1"/>
                </a:solidFill>
              </a:rPr>
              <a:t>Tips</a:t>
            </a:r>
          </a:p>
        </p:txBody>
      </p:sp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077A77CA-985A-7049-8541-0EC970DC42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505" t="34765" b="44795"/>
          <a:stretch/>
        </p:blipFill>
        <p:spPr>
          <a:xfrm>
            <a:off x="8901987" y="3278883"/>
            <a:ext cx="1588003" cy="9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442763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67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6F2AF982-23EB-7F49-A7CC-CF8658C25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446" y="292254"/>
            <a:ext cx="2419008" cy="166287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C5B0B83-F1E9-FF47-B80B-097C31A62F49}"/>
              </a:ext>
            </a:extLst>
          </p:cNvPr>
          <p:cNvSpPr txBox="1"/>
          <p:nvPr/>
        </p:nvSpPr>
        <p:spPr>
          <a:xfrm>
            <a:off x="2947424" y="771953"/>
            <a:ext cx="5106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How the ggplot2’s factor legend works?</a:t>
            </a:r>
            <a:endParaRPr lang="en-CN" sz="7200" dirty="0">
              <a:solidFill>
                <a:schemeClr val="bg1"/>
              </a:solidFill>
            </a:endParaRP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C23D2474-BB43-3A4F-B912-05AB87C34B82}"/>
              </a:ext>
            </a:extLst>
          </p:cNvPr>
          <p:cNvSpPr/>
          <p:nvPr/>
        </p:nvSpPr>
        <p:spPr>
          <a:xfrm flipH="1">
            <a:off x="1212229" y="403237"/>
            <a:ext cx="1484977" cy="1174842"/>
          </a:xfrm>
          <a:prstGeom prst="wedgeEllipseCallout">
            <a:avLst>
              <a:gd name="adj1" fmla="val -43238"/>
              <a:gd name="adj2" fmla="val 42979"/>
            </a:avLst>
          </a:prstGeom>
          <a:solidFill>
            <a:srgbClr val="3D2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27DF1F7E-7A4D-824F-B7DE-026B778742FE}"/>
              </a:ext>
            </a:extLst>
          </p:cNvPr>
          <p:cNvSpPr/>
          <p:nvPr/>
        </p:nvSpPr>
        <p:spPr>
          <a:xfrm flipH="1">
            <a:off x="1108057" y="292254"/>
            <a:ext cx="1484977" cy="1174842"/>
          </a:xfrm>
          <a:prstGeom prst="wedgeEllipseCallout">
            <a:avLst>
              <a:gd name="adj1" fmla="val -44018"/>
              <a:gd name="adj2" fmla="val 41008"/>
            </a:avLst>
          </a:prstGeom>
          <a:solidFill>
            <a:srgbClr val="978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DFCCAC-4D51-B440-A21C-8336F3A32F7A}"/>
              </a:ext>
            </a:extLst>
          </p:cNvPr>
          <p:cNvSpPr txBox="1"/>
          <p:nvPr/>
        </p:nvSpPr>
        <p:spPr>
          <a:xfrm>
            <a:off x="1341078" y="525732"/>
            <a:ext cx="10189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4000" dirty="0">
                <a:solidFill>
                  <a:schemeClr val="bg1"/>
                </a:solidFill>
              </a:rPr>
              <a:t>Tips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484A46D-9BBD-7E41-96D6-7456659274FE}"/>
              </a:ext>
            </a:extLst>
          </p:cNvPr>
          <p:cNvSpPr/>
          <p:nvPr/>
        </p:nvSpPr>
        <p:spPr>
          <a:xfrm>
            <a:off x="942872" y="2362800"/>
            <a:ext cx="4802238" cy="3430476"/>
          </a:xfrm>
          <a:prstGeom prst="roundRect">
            <a:avLst/>
          </a:prstGeom>
          <a:solidFill>
            <a:srgbClr val="B8B4B0">
              <a:alpha val="35018"/>
            </a:srgbClr>
          </a:solidFill>
          <a:ln w="19050">
            <a:solidFill>
              <a:srgbClr val="6B4E1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3336327-FA5E-B241-972A-07B71865E403}"/>
              </a:ext>
            </a:extLst>
          </p:cNvPr>
          <p:cNvSpPr/>
          <p:nvPr/>
        </p:nvSpPr>
        <p:spPr>
          <a:xfrm>
            <a:off x="6581672" y="2363108"/>
            <a:ext cx="4802238" cy="3430476"/>
          </a:xfrm>
          <a:prstGeom prst="roundRect">
            <a:avLst/>
          </a:prstGeom>
          <a:solidFill>
            <a:srgbClr val="B8B4B0">
              <a:alpha val="35018"/>
            </a:srgbClr>
          </a:solidFill>
          <a:ln w="19050">
            <a:solidFill>
              <a:srgbClr val="6B4E1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A17903-C023-294D-BE72-6F8D610A85D3}"/>
              </a:ext>
            </a:extLst>
          </p:cNvPr>
          <p:cNvSpPr txBox="1"/>
          <p:nvPr/>
        </p:nvSpPr>
        <p:spPr>
          <a:xfrm>
            <a:off x="6838577" y="2942950"/>
            <a:ext cx="4905510" cy="2270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Month		Parameter		Value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01		</a:t>
            </a:r>
            <a:r>
              <a:rPr lang="en-US" sz="1600" dirty="0" err="1">
                <a:solidFill>
                  <a:schemeClr val="bg1"/>
                </a:solidFill>
              </a:rPr>
              <a:t>Tair</a:t>
            </a:r>
            <a:r>
              <a:rPr lang="en-US" sz="1600" dirty="0">
                <a:solidFill>
                  <a:schemeClr val="bg1"/>
                </a:solidFill>
              </a:rPr>
              <a:t>		1.9	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02		</a:t>
            </a:r>
            <a:r>
              <a:rPr lang="en-US" sz="1600" dirty="0" err="1">
                <a:solidFill>
                  <a:schemeClr val="bg1"/>
                </a:solidFill>
              </a:rPr>
              <a:t>Tair</a:t>
            </a:r>
            <a:r>
              <a:rPr lang="en-US" sz="1600" dirty="0">
                <a:solidFill>
                  <a:schemeClr val="bg1"/>
                </a:solidFill>
              </a:rPr>
              <a:t>		3.5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01		Precipitation	9.2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02		Precipitation 	18.4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29A28F-13FC-ED44-BBF2-79E6D85D2B51}"/>
              </a:ext>
            </a:extLst>
          </p:cNvPr>
          <p:cNvSpPr txBox="1"/>
          <p:nvPr/>
        </p:nvSpPr>
        <p:spPr>
          <a:xfrm>
            <a:off x="1277314" y="2942951"/>
            <a:ext cx="4013535" cy="2270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Month		</a:t>
            </a:r>
            <a:r>
              <a:rPr lang="en-US" sz="1600" dirty="0" err="1">
                <a:solidFill>
                  <a:schemeClr val="bg1"/>
                </a:solidFill>
              </a:rPr>
              <a:t>Tair</a:t>
            </a:r>
            <a:r>
              <a:rPr lang="en-US" sz="1600" dirty="0">
                <a:solidFill>
                  <a:schemeClr val="bg1"/>
                </a:solidFill>
              </a:rPr>
              <a:t>	Precipitation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01		1.9	        9.2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02		3.5	      18.4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03		5.7	      22.3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04		8.2	      44.8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6BDED6-D485-FB45-9AE1-3BECF7FAE541}"/>
              </a:ext>
            </a:extLst>
          </p:cNvPr>
          <p:cNvSpPr txBox="1"/>
          <p:nvPr/>
        </p:nvSpPr>
        <p:spPr>
          <a:xfrm>
            <a:off x="2697206" y="1948202"/>
            <a:ext cx="1284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Wide format</a:t>
            </a:r>
            <a:endParaRPr lang="en-CN" sz="5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12792-CCD6-1949-AFC2-76315C3D9001}"/>
              </a:ext>
            </a:extLst>
          </p:cNvPr>
          <p:cNvSpPr txBox="1"/>
          <p:nvPr/>
        </p:nvSpPr>
        <p:spPr>
          <a:xfrm>
            <a:off x="8383813" y="1955130"/>
            <a:ext cx="1197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Long format</a:t>
            </a:r>
            <a:endParaRPr lang="en-CN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325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67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6F2AF982-23EB-7F49-A7CC-CF8658C25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446" y="292254"/>
            <a:ext cx="2419008" cy="166287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C5B0B83-F1E9-FF47-B80B-097C31A62F49}"/>
              </a:ext>
            </a:extLst>
          </p:cNvPr>
          <p:cNvSpPr txBox="1"/>
          <p:nvPr/>
        </p:nvSpPr>
        <p:spPr>
          <a:xfrm>
            <a:off x="2947424" y="771953"/>
            <a:ext cx="5106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How the ggplot2’s factor legend works?</a:t>
            </a:r>
            <a:endParaRPr lang="en-CN" sz="7200" dirty="0">
              <a:solidFill>
                <a:schemeClr val="bg1"/>
              </a:solidFill>
            </a:endParaRP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C23D2474-BB43-3A4F-B912-05AB87C34B82}"/>
              </a:ext>
            </a:extLst>
          </p:cNvPr>
          <p:cNvSpPr/>
          <p:nvPr/>
        </p:nvSpPr>
        <p:spPr>
          <a:xfrm flipH="1">
            <a:off x="1212229" y="403237"/>
            <a:ext cx="1484977" cy="1174842"/>
          </a:xfrm>
          <a:prstGeom prst="wedgeEllipseCallout">
            <a:avLst>
              <a:gd name="adj1" fmla="val -43238"/>
              <a:gd name="adj2" fmla="val 42979"/>
            </a:avLst>
          </a:prstGeom>
          <a:solidFill>
            <a:srgbClr val="3D2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27DF1F7E-7A4D-824F-B7DE-026B778742FE}"/>
              </a:ext>
            </a:extLst>
          </p:cNvPr>
          <p:cNvSpPr/>
          <p:nvPr/>
        </p:nvSpPr>
        <p:spPr>
          <a:xfrm flipH="1">
            <a:off x="1108057" y="292254"/>
            <a:ext cx="1484977" cy="1174842"/>
          </a:xfrm>
          <a:prstGeom prst="wedgeEllipseCallout">
            <a:avLst>
              <a:gd name="adj1" fmla="val -44018"/>
              <a:gd name="adj2" fmla="val 41008"/>
            </a:avLst>
          </a:prstGeom>
          <a:solidFill>
            <a:srgbClr val="978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DFCCAC-4D51-B440-A21C-8336F3A32F7A}"/>
              </a:ext>
            </a:extLst>
          </p:cNvPr>
          <p:cNvSpPr txBox="1"/>
          <p:nvPr/>
        </p:nvSpPr>
        <p:spPr>
          <a:xfrm>
            <a:off x="1341078" y="525732"/>
            <a:ext cx="10189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4000" dirty="0">
                <a:solidFill>
                  <a:schemeClr val="bg1"/>
                </a:solidFill>
              </a:rPr>
              <a:t>Tips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484A46D-9BBD-7E41-96D6-7456659274FE}"/>
              </a:ext>
            </a:extLst>
          </p:cNvPr>
          <p:cNvSpPr/>
          <p:nvPr/>
        </p:nvSpPr>
        <p:spPr>
          <a:xfrm>
            <a:off x="942872" y="2362800"/>
            <a:ext cx="4802238" cy="3430476"/>
          </a:xfrm>
          <a:prstGeom prst="roundRect">
            <a:avLst/>
          </a:prstGeom>
          <a:solidFill>
            <a:srgbClr val="B8B4B0">
              <a:alpha val="35018"/>
            </a:srgbClr>
          </a:solidFill>
          <a:ln w="19050">
            <a:solidFill>
              <a:srgbClr val="6B4E1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3336327-FA5E-B241-972A-07B71865E403}"/>
              </a:ext>
            </a:extLst>
          </p:cNvPr>
          <p:cNvSpPr/>
          <p:nvPr/>
        </p:nvSpPr>
        <p:spPr>
          <a:xfrm>
            <a:off x="6581672" y="2363108"/>
            <a:ext cx="4802238" cy="3430476"/>
          </a:xfrm>
          <a:prstGeom prst="roundRect">
            <a:avLst/>
          </a:prstGeom>
          <a:solidFill>
            <a:srgbClr val="B8B4B0">
              <a:alpha val="35018"/>
            </a:srgbClr>
          </a:solidFill>
          <a:ln w="19050">
            <a:solidFill>
              <a:srgbClr val="6B4E1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E5CA99-1EA8-C14C-9DB1-BC53063D32B6}"/>
              </a:ext>
            </a:extLst>
          </p:cNvPr>
          <p:cNvSpPr txBox="1"/>
          <p:nvPr/>
        </p:nvSpPr>
        <p:spPr>
          <a:xfrm>
            <a:off x="1277314" y="2942951"/>
            <a:ext cx="4013535" cy="2270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Month		</a:t>
            </a:r>
            <a:r>
              <a:rPr lang="en-US" sz="1600" dirty="0" err="1">
                <a:solidFill>
                  <a:schemeClr val="bg1"/>
                </a:solidFill>
              </a:rPr>
              <a:t>Tair</a:t>
            </a:r>
            <a:r>
              <a:rPr lang="en-US" sz="1600" dirty="0">
                <a:solidFill>
                  <a:schemeClr val="bg1"/>
                </a:solidFill>
              </a:rPr>
              <a:t>	Precipitation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01		1.9	        9.2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02		3.5	      18.4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03		5.7	      22.3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04		8.2	      44.8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A17903-C023-294D-BE72-6F8D610A85D3}"/>
              </a:ext>
            </a:extLst>
          </p:cNvPr>
          <p:cNvSpPr txBox="1"/>
          <p:nvPr/>
        </p:nvSpPr>
        <p:spPr>
          <a:xfrm>
            <a:off x="6838577" y="2942950"/>
            <a:ext cx="4905510" cy="2270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Month		Parameter		Value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01		</a:t>
            </a:r>
            <a:r>
              <a:rPr lang="en-US" sz="1600" dirty="0" err="1">
                <a:solidFill>
                  <a:schemeClr val="bg1"/>
                </a:solidFill>
              </a:rPr>
              <a:t>Tair</a:t>
            </a:r>
            <a:r>
              <a:rPr lang="en-US" sz="1600" dirty="0">
                <a:solidFill>
                  <a:schemeClr val="bg1"/>
                </a:solidFill>
              </a:rPr>
              <a:t>		1.9	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02		</a:t>
            </a:r>
            <a:r>
              <a:rPr lang="en-US" sz="1600" dirty="0" err="1">
                <a:solidFill>
                  <a:schemeClr val="bg1"/>
                </a:solidFill>
              </a:rPr>
              <a:t>Tair</a:t>
            </a:r>
            <a:r>
              <a:rPr lang="en-US" sz="1600" dirty="0">
                <a:solidFill>
                  <a:schemeClr val="bg1"/>
                </a:solidFill>
              </a:rPr>
              <a:t>		3.5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01		Precipitation	9.2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02		Precipitation 	18.4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6FE38D4-3659-F94A-9890-5EC098981AC7}"/>
              </a:ext>
            </a:extLst>
          </p:cNvPr>
          <p:cNvSpPr/>
          <p:nvPr/>
        </p:nvSpPr>
        <p:spPr>
          <a:xfrm>
            <a:off x="1108055" y="2829861"/>
            <a:ext cx="1251956" cy="2582398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4CA3C29-1130-A846-AA30-70F0BE3C5DD7}"/>
              </a:ext>
            </a:extLst>
          </p:cNvPr>
          <p:cNvSpPr/>
          <p:nvPr/>
        </p:nvSpPr>
        <p:spPr>
          <a:xfrm>
            <a:off x="2697206" y="2829861"/>
            <a:ext cx="1251956" cy="2582398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9DEA952-AFB3-6B44-B459-E384A0D3C619}"/>
              </a:ext>
            </a:extLst>
          </p:cNvPr>
          <p:cNvSpPr/>
          <p:nvPr/>
        </p:nvSpPr>
        <p:spPr>
          <a:xfrm>
            <a:off x="4035774" y="2829861"/>
            <a:ext cx="1251956" cy="2582398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F66BBD4-27D6-3940-950F-9D8488FB476C}"/>
              </a:ext>
            </a:extLst>
          </p:cNvPr>
          <p:cNvSpPr/>
          <p:nvPr/>
        </p:nvSpPr>
        <p:spPr>
          <a:xfrm>
            <a:off x="6708952" y="2829861"/>
            <a:ext cx="1251956" cy="2582398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B01A06-E36A-FC4D-B8AA-C009A6D2AD04}"/>
              </a:ext>
            </a:extLst>
          </p:cNvPr>
          <p:cNvSpPr txBox="1"/>
          <p:nvPr/>
        </p:nvSpPr>
        <p:spPr>
          <a:xfrm>
            <a:off x="1576520" y="2258203"/>
            <a:ext cx="3534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dirty="0">
                <a:solidFill>
                  <a:srgbClr val="EFCA6E"/>
                </a:solidFill>
              </a:rPr>
              <a:t>x	      y1	 y2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41724A8-2B30-FA46-90F8-FE7FD4904484}"/>
              </a:ext>
            </a:extLst>
          </p:cNvPr>
          <p:cNvSpPr/>
          <p:nvPr/>
        </p:nvSpPr>
        <p:spPr>
          <a:xfrm>
            <a:off x="8529514" y="3682313"/>
            <a:ext cx="2701939" cy="803189"/>
          </a:xfrm>
          <a:prstGeom prst="round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E9E04E3-5818-F04D-956D-923DCC833201}"/>
              </a:ext>
            </a:extLst>
          </p:cNvPr>
          <p:cNvSpPr/>
          <p:nvPr/>
        </p:nvSpPr>
        <p:spPr>
          <a:xfrm>
            <a:off x="8529514" y="4501977"/>
            <a:ext cx="2701939" cy="803189"/>
          </a:xfrm>
          <a:prstGeom prst="round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B5C85D-256E-364C-B207-610EEEB3F3D1}"/>
              </a:ext>
            </a:extLst>
          </p:cNvPr>
          <p:cNvSpPr txBox="1"/>
          <p:nvPr/>
        </p:nvSpPr>
        <p:spPr>
          <a:xfrm rot="16200000">
            <a:off x="7613548" y="4310536"/>
            <a:ext cx="1343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Grouping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1C849D-C937-9644-8B57-2B5B36D7501C}"/>
              </a:ext>
            </a:extLst>
          </p:cNvPr>
          <p:cNvSpPr txBox="1"/>
          <p:nvPr/>
        </p:nvSpPr>
        <p:spPr>
          <a:xfrm>
            <a:off x="11454584" y="3785648"/>
            <a:ext cx="579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y1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E70BF1-A577-9246-949D-65E84592C36F}"/>
              </a:ext>
            </a:extLst>
          </p:cNvPr>
          <p:cNvSpPr txBox="1"/>
          <p:nvPr/>
        </p:nvSpPr>
        <p:spPr>
          <a:xfrm>
            <a:off x="11465049" y="4611183"/>
            <a:ext cx="579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y2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12A135-FE51-7548-AE3B-5B05D762AA6F}"/>
              </a:ext>
            </a:extLst>
          </p:cNvPr>
          <p:cNvSpPr txBox="1"/>
          <p:nvPr/>
        </p:nvSpPr>
        <p:spPr>
          <a:xfrm>
            <a:off x="7087079" y="2242584"/>
            <a:ext cx="3791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dirty="0">
                <a:solidFill>
                  <a:srgbClr val="EFCA6E"/>
                </a:solidFill>
              </a:rPr>
              <a:t>x	      		       y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AF026596-BB15-1348-B311-3C094C63AA4C}"/>
              </a:ext>
            </a:extLst>
          </p:cNvPr>
          <p:cNvSpPr/>
          <p:nvPr/>
        </p:nvSpPr>
        <p:spPr>
          <a:xfrm>
            <a:off x="10046242" y="2829861"/>
            <a:ext cx="1251956" cy="2582398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62BCE22-3C33-3F4E-A392-A5142AE2EF7C}"/>
              </a:ext>
            </a:extLst>
          </p:cNvPr>
          <p:cNvSpPr txBox="1"/>
          <p:nvPr/>
        </p:nvSpPr>
        <p:spPr>
          <a:xfrm>
            <a:off x="2697206" y="1948202"/>
            <a:ext cx="1284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Wide format</a:t>
            </a:r>
            <a:endParaRPr lang="en-CN" sz="54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ADBBA1-F85B-284C-BEF9-93A639922E5C}"/>
              </a:ext>
            </a:extLst>
          </p:cNvPr>
          <p:cNvSpPr txBox="1"/>
          <p:nvPr/>
        </p:nvSpPr>
        <p:spPr>
          <a:xfrm>
            <a:off x="8383813" y="1955130"/>
            <a:ext cx="1197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Long format</a:t>
            </a:r>
            <a:endParaRPr lang="en-CN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934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67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6F2AF982-23EB-7F49-A7CC-CF8658C25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446" y="292254"/>
            <a:ext cx="2419008" cy="166287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C5B0B83-F1E9-FF47-B80B-097C31A62F49}"/>
              </a:ext>
            </a:extLst>
          </p:cNvPr>
          <p:cNvSpPr txBox="1"/>
          <p:nvPr/>
        </p:nvSpPr>
        <p:spPr>
          <a:xfrm>
            <a:off x="2947424" y="771953"/>
            <a:ext cx="5106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How the ggplot2’s factor legend works?</a:t>
            </a:r>
            <a:endParaRPr lang="en-CN" sz="7200" dirty="0">
              <a:solidFill>
                <a:schemeClr val="bg1"/>
              </a:solidFill>
            </a:endParaRP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C23D2474-BB43-3A4F-B912-05AB87C34B82}"/>
              </a:ext>
            </a:extLst>
          </p:cNvPr>
          <p:cNvSpPr/>
          <p:nvPr/>
        </p:nvSpPr>
        <p:spPr>
          <a:xfrm flipH="1">
            <a:off x="1212229" y="403237"/>
            <a:ext cx="1484977" cy="1174842"/>
          </a:xfrm>
          <a:prstGeom prst="wedgeEllipseCallout">
            <a:avLst>
              <a:gd name="adj1" fmla="val -43238"/>
              <a:gd name="adj2" fmla="val 42979"/>
            </a:avLst>
          </a:prstGeom>
          <a:solidFill>
            <a:srgbClr val="3D2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27DF1F7E-7A4D-824F-B7DE-026B778742FE}"/>
              </a:ext>
            </a:extLst>
          </p:cNvPr>
          <p:cNvSpPr/>
          <p:nvPr/>
        </p:nvSpPr>
        <p:spPr>
          <a:xfrm flipH="1">
            <a:off x="1108057" y="292254"/>
            <a:ext cx="1484977" cy="1174842"/>
          </a:xfrm>
          <a:prstGeom prst="wedgeEllipseCallout">
            <a:avLst>
              <a:gd name="adj1" fmla="val -44018"/>
              <a:gd name="adj2" fmla="val 41008"/>
            </a:avLst>
          </a:prstGeom>
          <a:solidFill>
            <a:srgbClr val="978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DFCCAC-4D51-B440-A21C-8336F3A32F7A}"/>
              </a:ext>
            </a:extLst>
          </p:cNvPr>
          <p:cNvSpPr txBox="1"/>
          <p:nvPr/>
        </p:nvSpPr>
        <p:spPr>
          <a:xfrm>
            <a:off x="1341078" y="525732"/>
            <a:ext cx="10189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4000" dirty="0">
                <a:solidFill>
                  <a:schemeClr val="bg1"/>
                </a:solidFill>
              </a:rPr>
              <a:t>Tips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484A46D-9BBD-7E41-96D6-7456659274FE}"/>
              </a:ext>
            </a:extLst>
          </p:cNvPr>
          <p:cNvSpPr/>
          <p:nvPr/>
        </p:nvSpPr>
        <p:spPr>
          <a:xfrm>
            <a:off x="942872" y="2362800"/>
            <a:ext cx="4802238" cy="3430476"/>
          </a:xfrm>
          <a:prstGeom prst="roundRect">
            <a:avLst/>
          </a:prstGeom>
          <a:solidFill>
            <a:srgbClr val="B8B4B0">
              <a:alpha val="35018"/>
            </a:srgbClr>
          </a:solidFill>
          <a:ln w="19050">
            <a:solidFill>
              <a:srgbClr val="6B4E1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3336327-FA5E-B241-972A-07B71865E403}"/>
              </a:ext>
            </a:extLst>
          </p:cNvPr>
          <p:cNvSpPr/>
          <p:nvPr/>
        </p:nvSpPr>
        <p:spPr>
          <a:xfrm>
            <a:off x="6581672" y="2363108"/>
            <a:ext cx="4802238" cy="3430476"/>
          </a:xfrm>
          <a:prstGeom prst="roundRect">
            <a:avLst/>
          </a:prstGeom>
          <a:solidFill>
            <a:srgbClr val="B8B4B0">
              <a:alpha val="35018"/>
            </a:srgbClr>
          </a:solidFill>
          <a:ln w="19050">
            <a:solidFill>
              <a:srgbClr val="6B4E1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A17903-C023-294D-BE72-6F8D610A85D3}"/>
              </a:ext>
            </a:extLst>
          </p:cNvPr>
          <p:cNvSpPr txBox="1"/>
          <p:nvPr/>
        </p:nvSpPr>
        <p:spPr>
          <a:xfrm>
            <a:off x="6838577" y="2942950"/>
            <a:ext cx="4905510" cy="2270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Month		Parameter		Value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01		</a:t>
            </a:r>
            <a:r>
              <a:rPr lang="en-US" sz="1600" dirty="0" err="1">
                <a:solidFill>
                  <a:schemeClr val="bg1"/>
                </a:solidFill>
              </a:rPr>
              <a:t>Tair</a:t>
            </a:r>
            <a:r>
              <a:rPr lang="en-US" sz="1600" dirty="0">
                <a:solidFill>
                  <a:schemeClr val="bg1"/>
                </a:solidFill>
              </a:rPr>
              <a:t>		1.9	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02		</a:t>
            </a:r>
            <a:r>
              <a:rPr lang="en-US" sz="1600" dirty="0" err="1">
                <a:solidFill>
                  <a:schemeClr val="bg1"/>
                </a:solidFill>
              </a:rPr>
              <a:t>Tair</a:t>
            </a:r>
            <a:r>
              <a:rPr lang="en-US" sz="1600" dirty="0">
                <a:solidFill>
                  <a:schemeClr val="bg1"/>
                </a:solidFill>
              </a:rPr>
              <a:t>		3.5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01		Precipitation	9.2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02		Precipitation 	18.4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29A28F-13FC-ED44-BBF2-79E6D85D2B51}"/>
              </a:ext>
            </a:extLst>
          </p:cNvPr>
          <p:cNvSpPr txBox="1"/>
          <p:nvPr/>
        </p:nvSpPr>
        <p:spPr>
          <a:xfrm>
            <a:off x="1277314" y="2942951"/>
            <a:ext cx="4013535" cy="2270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Month		</a:t>
            </a:r>
            <a:r>
              <a:rPr lang="en-US" sz="1600" dirty="0" err="1">
                <a:solidFill>
                  <a:schemeClr val="bg1"/>
                </a:solidFill>
              </a:rPr>
              <a:t>Tair</a:t>
            </a:r>
            <a:r>
              <a:rPr lang="en-US" sz="1600" dirty="0">
                <a:solidFill>
                  <a:schemeClr val="bg1"/>
                </a:solidFill>
              </a:rPr>
              <a:t>	Precipitation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01		1.9	        9.2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02		3.5	      18.4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03		5.7	      22.3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04		8.2	      44.8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6BDED6-D485-FB45-9AE1-3BECF7FAE541}"/>
              </a:ext>
            </a:extLst>
          </p:cNvPr>
          <p:cNvSpPr txBox="1"/>
          <p:nvPr/>
        </p:nvSpPr>
        <p:spPr>
          <a:xfrm>
            <a:off x="2697206" y="1948202"/>
            <a:ext cx="1284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Wide format</a:t>
            </a:r>
            <a:endParaRPr lang="en-CN" sz="5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12792-CCD6-1949-AFC2-76315C3D9001}"/>
              </a:ext>
            </a:extLst>
          </p:cNvPr>
          <p:cNvSpPr txBox="1"/>
          <p:nvPr/>
        </p:nvSpPr>
        <p:spPr>
          <a:xfrm>
            <a:off x="8383813" y="1955130"/>
            <a:ext cx="1197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Long format</a:t>
            </a:r>
            <a:endParaRPr lang="en-CN" sz="5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6E6A42-9D69-4B41-93F5-71FE154B843F}"/>
              </a:ext>
            </a:extLst>
          </p:cNvPr>
          <p:cNvSpPr txBox="1"/>
          <p:nvPr/>
        </p:nvSpPr>
        <p:spPr>
          <a:xfrm>
            <a:off x="1576520" y="2258203"/>
            <a:ext cx="3534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dirty="0">
                <a:solidFill>
                  <a:srgbClr val="EFCA6E"/>
                </a:solidFill>
              </a:rPr>
              <a:t>x	      y1	 y2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E7E997-7261-F24A-9B3B-5D2081ADA104}"/>
              </a:ext>
            </a:extLst>
          </p:cNvPr>
          <p:cNvSpPr txBox="1"/>
          <p:nvPr/>
        </p:nvSpPr>
        <p:spPr>
          <a:xfrm>
            <a:off x="7087079" y="2242584"/>
            <a:ext cx="3791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dirty="0">
                <a:solidFill>
                  <a:srgbClr val="EFCA6E"/>
                </a:solidFill>
              </a:rPr>
              <a:t>x	      		       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CA598C-0D7B-684F-9B13-73E1EC37F355}"/>
              </a:ext>
            </a:extLst>
          </p:cNvPr>
          <p:cNvSpPr txBox="1"/>
          <p:nvPr/>
        </p:nvSpPr>
        <p:spPr>
          <a:xfrm>
            <a:off x="1511320" y="6036462"/>
            <a:ext cx="3545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Allow 2 different graphical types</a:t>
            </a:r>
            <a:endParaRPr lang="en-CN" sz="66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276C31-4580-144F-BD20-C7C68E91F4C6}"/>
              </a:ext>
            </a:extLst>
          </p:cNvPr>
          <p:cNvSpPr txBox="1"/>
          <p:nvPr/>
        </p:nvSpPr>
        <p:spPr>
          <a:xfrm>
            <a:off x="7809570" y="6036462"/>
            <a:ext cx="2717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Provide grouping legend</a:t>
            </a:r>
            <a:endParaRPr lang="en-CN" sz="6600" dirty="0">
              <a:solidFill>
                <a:schemeClr val="bg1"/>
              </a:solidFill>
            </a:endParaRPr>
          </a:p>
        </p:txBody>
      </p:sp>
      <p:sp>
        <p:nvSpPr>
          <p:cNvPr id="2" name="Half Frame 1">
            <a:extLst>
              <a:ext uri="{FF2B5EF4-FFF2-40B4-BE49-F238E27FC236}">
                <a16:creationId xmlns:a16="http://schemas.microsoft.com/office/drawing/2014/main" id="{C30FA47F-8C8E-9049-986F-422B5066B602}"/>
              </a:ext>
            </a:extLst>
          </p:cNvPr>
          <p:cNvSpPr/>
          <p:nvPr/>
        </p:nvSpPr>
        <p:spPr>
          <a:xfrm rot="18833965" flipV="1">
            <a:off x="7260812" y="5978394"/>
            <a:ext cx="555286" cy="297285"/>
          </a:xfrm>
          <a:prstGeom prst="halfFram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id="{0D815570-142F-ED4A-9CCA-C016249BB476}"/>
              </a:ext>
            </a:extLst>
          </p:cNvPr>
          <p:cNvSpPr/>
          <p:nvPr/>
        </p:nvSpPr>
        <p:spPr>
          <a:xfrm rot="18833965" flipV="1">
            <a:off x="1088012" y="5983505"/>
            <a:ext cx="555286" cy="297285"/>
          </a:xfrm>
          <a:prstGeom prst="halfFram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05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67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6F2AF982-23EB-7F49-A7CC-CF8658C25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446" y="292254"/>
            <a:ext cx="2419008" cy="166287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C5B0B83-F1E9-FF47-B80B-097C31A62F49}"/>
              </a:ext>
            </a:extLst>
          </p:cNvPr>
          <p:cNvSpPr txBox="1"/>
          <p:nvPr/>
        </p:nvSpPr>
        <p:spPr>
          <a:xfrm>
            <a:off x="2947424" y="771953"/>
            <a:ext cx="5106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How the ggplot2’s factor legend works?</a:t>
            </a:r>
            <a:endParaRPr lang="en-CN" sz="7200" dirty="0">
              <a:solidFill>
                <a:schemeClr val="bg1"/>
              </a:solidFill>
            </a:endParaRP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C23D2474-BB43-3A4F-B912-05AB87C34B82}"/>
              </a:ext>
            </a:extLst>
          </p:cNvPr>
          <p:cNvSpPr/>
          <p:nvPr/>
        </p:nvSpPr>
        <p:spPr>
          <a:xfrm flipH="1">
            <a:off x="1212229" y="403237"/>
            <a:ext cx="1484977" cy="1174842"/>
          </a:xfrm>
          <a:prstGeom prst="wedgeEllipseCallout">
            <a:avLst>
              <a:gd name="adj1" fmla="val -43238"/>
              <a:gd name="adj2" fmla="val 42979"/>
            </a:avLst>
          </a:prstGeom>
          <a:solidFill>
            <a:srgbClr val="3D2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27DF1F7E-7A4D-824F-B7DE-026B778742FE}"/>
              </a:ext>
            </a:extLst>
          </p:cNvPr>
          <p:cNvSpPr/>
          <p:nvPr/>
        </p:nvSpPr>
        <p:spPr>
          <a:xfrm flipH="1">
            <a:off x="1108057" y="292254"/>
            <a:ext cx="1484977" cy="1174842"/>
          </a:xfrm>
          <a:prstGeom prst="wedgeEllipseCallout">
            <a:avLst>
              <a:gd name="adj1" fmla="val -44018"/>
              <a:gd name="adj2" fmla="val 41008"/>
            </a:avLst>
          </a:prstGeom>
          <a:solidFill>
            <a:srgbClr val="978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DFCCAC-4D51-B440-A21C-8336F3A32F7A}"/>
              </a:ext>
            </a:extLst>
          </p:cNvPr>
          <p:cNvSpPr txBox="1"/>
          <p:nvPr/>
        </p:nvSpPr>
        <p:spPr>
          <a:xfrm>
            <a:off x="1341078" y="525732"/>
            <a:ext cx="10189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4000" dirty="0">
                <a:solidFill>
                  <a:schemeClr val="bg1"/>
                </a:solidFill>
              </a:rPr>
              <a:t>Tips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484A46D-9BBD-7E41-96D6-7456659274FE}"/>
              </a:ext>
            </a:extLst>
          </p:cNvPr>
          <p:cNvSpPr/>
          <p:nvPr/>
        </p:nvSpPr>
        <p:spPr>
          <a:xfrm>
            <a:off x="942872" y="2362800"/>
            <a:ext cx="4802238" cy="3430476"/>
          </a:xfrm>
          <a:prstGeom prst="roundRect">
            <a:avLst/>
          </a:prstGeom>
          <a:solidFill>
            <a:srgbClr val="B8B4B0">
              <a:alpha val="35018"/>
            </a:srgbClr>
          </a:solidFill>
          <a:ln w="19050">
            <a:solidFill>
              <a:srgbClr val="6B4E1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3336327-FA5E-B241-972A-07B71865E403}"/>
              </a:ext>
            </a:extLst>
          </p:cNvPr>
          <p:cNvSpPr/>
          <p:nvPr/>
        </p:nvSpPr>
        <p:spPr>
          <a:xfrm>
            <a:off x="6581672" y="2363108"/>
            <a:ext cx="4802238" cy="3430476"/>
          </a:xfrm>
          <a:prstGeom prst="roundRect">
            <a:avLst/>
          </a:prstGeom>
          <a:solidFill>
            <a:srgbClr val="B8B4B0">
              <a:alpha val="35018"/>
            </a:srgbClr>
          </a:solidFill>
          <a:ln w="19050">
            <a:solidFill>
              <a:srgbClr val="6B4E1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A17903-C023-294D-BE72-6F8D610A85D3}"/>
              </a:ext>
            </a:extLst>
          </p:cNvPr>
          <p:cNvSpPr txBox="1"/>
          <p:nvPr/>
        </p:nvSpPr>
        <p:spPr>
          <a:xfrm>
            <a:off x="6838577" y="2942950"/>
            <a:ext cx="4905510" cy="2270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Month		Parameter		Value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01		</a:t>
            </a:r>
            <a:r>
              <a:rPr lang="en-US" sz="1600" dirty="0" err="1">
                <a:solidFill>
                  <a:schemeClr val="bg1"/>
                </a:solidFill>
              </a:rPr>
              <a:t>Tair</a:t>
            </a:r>
            <a:r>
              <a:rPr lang="en-US" sz="1600" dirty="0">
                <a:solidFill>
                  <a:schemeClr val="bg1"/>
                </a:solidFill>
              </a:rPr>
              <a:t>		1.9	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02		</a:t>
            </a:r>
            <a:r>
              <a:rPr lang="en-US" sz="1600" dirty="0" err="1">
                <a:solidFill>
                  <a:schemeClr val="bg1"/>
                </a:solidFill>
              </a:rPr>
              <a:t>Tair</a:t>
            </a:r>
            <a:r>
              <a:rPr lang="en-US" sz="1600" dirty="0">
                <a:solidFill>
                  <a:schemeClr val="bg1"/>
                </a:solidFill>
              </a:rPr>
              <a:t>		3.5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01		Precipitation	9.2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02		Precipitation 	18.4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29A28F-13FC-ED44-BBF2-79E6D85D2B51}"/>
              </a:ext>
            </a:extLst>
          </p:cNvPr>
          <p:cNvSpPr txBox="1"/>
          <p:nvPr/>
        </p:nvSpPr>
        <p:spPr>
          <a:xfrm>
            <a:off x="1277314" y="2942951"/>
            <a:ext cx="4013535" cy="2270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Month		</a:t>
            </a:r>
            <a:r>
              <a:rPr lang="en-US" sz="1600" dirty="0" err="1">
                <a:solidFill>
                  <a:schemeClr val="bg1"/>
                </a:solidFill>
              </a:rPr>
              <a:t>Tair</a:t>
            </a:r>
            <a:r>
              <a:rPr lang="en-US" sz="1600" dirty="0">
                <a:solidFill>
                  <a:schemeClr val="bg1"/>
                </a:solidFill>
              </a:rPr>
              <a:t>	Precipitation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01		1.9	        9.2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02		3.5	      18.4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03		5.7	      22.3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04		8.2	      44.8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6BDED6-D485-FB45-9AE1-3BECF7FAE541}"/>
              </a:ext>
            </a:extLst>
          </p:cNvPr>
          <p:cNvSpPr txBox="1"/>
          <p:nvPr/>
        </p:nvSpPr>
        <p:spPr>
          <a:xfrm>
            <a:off x="2697206" y="1948202"/>
            <a:ext cx="1284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Wide format</a:t>
            </a:r>
            <a:endParaRPr lang="en-CN" sz="5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12792-CCD6-1949-AFC2-76315C3D9001}"/>
              </a:ext>
            </a:extLst>
          </p:cNvPr>
          <p:cNvSpPr txBox="1"/>
          <p:nvPr/>
        </p:nvSpPr>
        <p:spPr>
          <a:xfrm>
            <a:off x="8383813" y="1955130"/>
            <a:ext cx="1197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Long format</a:t>
            </a:r>
            <a:endParaRPr lang="en-CN" sz="5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6E6A42-9D69-4B41-93F5-71FE154B843F}"/>
              </a:ext>
            </a:extLst>
          </p:cNvPr>
          <p:cNvSpPr txBox="1"/>
          <p:nvPr/>
        </p:nvSpPr>
        <p:spPr>
          <a:xfrm>
            <a:off x="1576520" y="2258203"/>
            <a:ext cx="3534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dirty="0">
                <a:solidFill>
                  <a:srgbClr val="EFCA6E"/>
                </a:solidFill>
              </a:rPr>
              <a:t>x	      y1	 y2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E7E997-7261-F24A-9B3B-5D2081ADA104}"/>
              </a:ext>
            </a:extLst>
          </p:cNvPr>
          <p:cNvSpPr txBox="1"/>
          <p:nvPr/>
        </p:nvSpPr>
        <p:spPr>
          <a:xfrm>
            <a:off x="7087079" y="2242584"/>
            <a:ext cx="3791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dirty="0">
                <a:solidFill>
                  <a:srgbClr val="EFCA6E"/>
                </a:solidFill>
              </a:rPr>
              <a:t>x	      		       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CA598C-0D7B-684F-9B13-73E1EC37F355}"/>
              </a:ext>
            </a:extLst>
          </p:cNvPr>
          <p:cNvSpPr txBox="1"/>
          <p:nvPr/>
        </p:nvSpPr>
        <p:spPr>
          <a:xfrm>
            <a:off x="1511320" y="5801144"/>
            <a:ext cx="3545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Allow 2 different graphical types</a:t>
            </a:r>
            <a:endParaRPr lang="en-CN" sz="66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276C31-4580-144F-BD20-C7C68E91F4C6}"/>
              </a:ext>
            </a:extLst>
          </p:cNvPr>
          <p:cNvSpPr txBox="1"/>
          <p:nvPr/>
        </p:nvSpPr>
        <p:spPr>
          <a:xfrm>
            <a:off x="7809570" y="5801144"/>
            <a:ext cx="2717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Provide grouping legend</a:t>
            </a:r>
            <a:endParaRPr lang="en-CN" sz="6600" dirty="0">
              <a:solidFill>
                <a:schemeClr val="bg1"/>
              </a:solidFill>
            </a:endParaRPr>
          </a:p>
        </p:txBody>
      </p:sp>
      <p:sp>
        <p:nvSpPr>
          <p:cNvPr id="2" name="Half Frame 1">
            <a:extLst>
              <a:ext uri="{FF2B5EF4-FFF2-40B4-BE49-F238E27FC236}">
                <a16:creationId xmlns:a16="http://schemas.microsoft.com/office/drawing/2014/main" id="{C30FA47F-8C8E-9049-986F-422B5066B602}"/>
              </a:ext>
            </a:extLst>
          </p:cNvPr>
          <p:cNvSpPr/>
          <p:nvPr/>
        </p:nvSpPr>
        <p:spPr>
          <a:xfrm rot="18833965" flipV="1">
            <a:off x="7260812" y="5743076"/>
            <a:ext cx="555286" cy="297285"/>
          </a:xfrm>
          <a:prstGeom prst="halfFram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id="{0D815570-142F-ED4A-9CCA-C016249BB476}"/>
              </a:ext>
            </a:extLst>
          </p:cNvPr>
          <p:cNvSpPr/>
          <p:nvPr/>
        </p:nvSpPr>
        <p:spPr>
          <a:xfrm rot="18833965" flipV="1">
            <a:off x="1088012" y="5748187"/>
            <a:ext cx="555286" cy="297285"/>
          </a:xfrm>
          <a:prstGeom prst="halfFram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F71845-779B-D841-8126-DBB032728F7C}"/>
              </a:ext>
            </a:extLst>
          </p:cNvPr>
          <p:cNvSpPr txBox="1"/>
          <p:nvPr/>
        </p:nvSpPr>
        <p:spPr>
          <a:xfrm>
            <a:off x="1974099" y="6030439"/>
            <a:ext cx="3023585" cy="786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chemeClr val="bg1"/>
                </a:solidFill>
                <a:latin typeface="Andale Mono" panose="020B0509000000000004" pitchFamily="49" charset="0"/>
              </a:rPr>
              <a:t>geom_line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( </a:t>
            </a:r>
            <a:r>
              <a:rPr lang="en-US" sz="1600" dirty="0" err="1">
                <a:solidFill>
                  <a:schemeClr val="bg1"/>
                </a:solidFill>
                <a:latin typeface="Andale Mono" panose="020B0509000000000004" pitchFamily="49" charset="0"/>
              </a:rPr>
              <a:t>aes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(x,y1) )+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chemeClr val="bg1"/>
                </a:solidFill>
                <a:latin typeface="Andale Mono" panose="020B0509000000000004" pitchFamily="49" charset="0"/>
              </a:rPr>
              <a:t>geom_line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( </a:t>
            </a:r>
            <a:r>
              <a:rPr lang="en-US" sz="1600" dirty="0" err="1">
                <a:solidFill>
                  <a:schemeClr val="bg1"/>
                </a:solidFill>
                <a:latin typeface="Andale Mono" panose="020B0509000000000004" pitchFamily="49" charset="0"/>
              </a:rPr>
              <a:t>aes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(x,y2) )+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0623CB-488E-5D4B-A0E3-260A3A40743D}"/>
              </a:ext>
            </a:extLst>
          </p:cNvPr>
          <p:cNvSpPr txBox="1"/>
          <p:nvPr/>
        </p:nvSpPr>
        <p:spPr>
          <a:xfrm>
            <a:off x="6750159" y="6208814"/>
            <a:ext cx="5121915" cy="4169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chemeClr val="bg1"/>
                </a:solidFill>
                <a:latin typeface="Andale Mono" panose="020B0509000000000004" pitchFamily="49" charset="0"/>
              </a:rPr>
              <a:t>geom_line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( </a:t>
            </a:r>
            <a:r>
              <a:rPr lang="en-US" sz="1600" dirty="0" err="1">
                <a:solidFill>
                  <a:schemeClr val="bg1"/>
                </a:solidFill>
                <a:latin typeface="Andale Mono" panose="020B0509000000000004" pitchFamily="49" charset="0"/>
              </a:rPr>
              <a:t>aes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Andale Mono" panose="020B0509000000000004" pitchFamily="49" charset="0"/>
              </a:rPr>
              <a:t>x,y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, group= Parameter) )+</a:t>
            </a:r>
          </a:p>
        </p:txBody>
      </p:sp>
    </p:spTree>
    <p:extLst>
      <p:ext uri="{BB962C8B-B14F-4D97-AF65-F5344CB8AC3E}">
        <p14:creationId xmlns:p14="http://schemas.microsoft.com/office/powerpoint/2010/main" val="1248106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7569DC-D92F-014F-A951-6537A798017A}"/>
              </a:ext>
            </a:extLst>
          </p:cNvPr>
          <p:cNvSpPr txBox="1"/>
          <p:nvPr/>
        </p:nvSpPr>
        <p:spPr>
          <a:xfrm>
            <a:off x="1267968" y="1085088"/>
            <a:ext cx="54409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6000" dirty="0">
                <a:solidFill>
                  <a:srgbClr val="3D2D11"/>
                </a:solidFill>
              </a:rPr>
              <a:t>What is ggplot2?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33719F-12B6-9B40-8B8D-97073BA92CF3}"/>
              </a:ext>
            </a:extLst>
          </p:cNvPr>
          <p:cNvSpPr txBox="1"/>
          <p:nvPr/>
        </p:nvSpPr>
        <p:spPr>
          <a:xfrm>
            <a:off x="1377695" y="2100751"/>
            <a:ext cx="4049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3D2D11"/>
                </a:solidFill>
              </a:rPr>
              <a:t>R package for creating graphics</a:t>
            </a:r>
            <a:endParaRPr lang="en-CN" sz="7200" dirty="0">
              <a:solidFill>
                <a:srgbClr val="3D2D1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206E29-071C-1340-9397-FC83988015E9}"/>
              </a:ext>
            </a:extLst>
          </p:cNvPr>
          <p:cNvSpPr txBox="1"/>
          <p:nvPr/>
        </p:nvSpPr>
        <p:spPr>
          <a:xfrm>
            <a:off x="3772287" y="3335770"/>
            <a:ext cx="4647426" cy="959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3D2E12"/>
                </a:solidFill>
                <a:latin typeface="Andale Mono" panose="020B0509000000000004" pitchFamily="49" charset="0"/>
              </a:rPr>
              <a:t>&gt; </a:t>
            </a:r>
            <a:r>
              <a:rPr lang="en-US" sz="20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install.packages</a:t>
            </a:r>
            <a:r>
              <a:rPr lang="en-US" sz="2000" b="1" dirty="0">
                <a:solidFill>
                  <a:srgbClr val="3D2E12"/>
                </a:solidFill>
                <a:latin typeface="Andale Mono" panose="020B0509000000000004" pitchFamily="49" charset="0"/>
              </a:rPr>
              <a:t>("ggplot2")</a:t>
            </a:r>
            <a:endParaRPr lang="en-US" sz="2000" dirty="0">
              <a:solidFill>
                <a:srgbClr val="3D2E12"/>
              </a:solidFill>
              <a:latin typeface="Andale Mono" panose="020B05090000000000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3D2E12"/>
                </a:solidFill>
                <a:latin typeface="Andale Mono" panose="020B0509000000000004" pitchFamily="49" charset="0"/>
              </a:rPr>
              <a:t>&gt; library(ggplot2)</a:t>
            </a:r>
            <a:endParaRPr lang="en-US" sz="2000" dirty="0">
              <a:solidFill>
                <a:srgbClr val="3D2E12"/>
              </a:solidFill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91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67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5FF1361-6FC6-A945-8F45-D069250172A6}"/>
              </a:ext>
            </a:extLst>
          </p:cNvPr>
          <p:cNvSpPr txBox="1"/>
          <p:nvPr/>
        </p:nvSpPr>
        <p:spPr>
          <a:xfrm>
            <a:off x="6431639" y="1085088"/>
            <a:ext cx="32751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6000" dirty="0">
                <a:solidFill>
                  <a:schemeClr val="bg1"/>
                </a:solidFill>
              </a:rPr>
              <a:t>Trend 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6EBFB1-B3B4-0D47-8BC2-268DB10C962E}"/>
              </a:ext>
            </a:extLst>
          </p:cNvPr>
          <p:cNvSpPr txBox="1"/>
          <p:nvPr/>
        </p:nvSpPr>
        <p:spPr>
          <a:xfrm>
            <a:off x="6541366" y="2100751"/>
            <a:ext cx="387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Just another layer of statistics</a:t>
            </a:r>
            <a:endParaRPr lang="en-CN" sz="7200" dirty="0">
              <a:solidFill>
                <a:schemeClr val="bg1"/>
              </a:solidFill>
            </a:endParaRPr>
          </a:p>
        </p:txBody>
      </p:sp>
      <p:pic>
        <p:nvPicPr>
          <p:cNvPr id="9" name="Picture 8" descr="Scatter chart&#10;&#10;Description automatically generated with low confidence">
            <a:extLst>
              <a:ext uri="{FF2B5EF4-FFF2-40B4-BE49-F238E27FC236}">
                <a16:creationId xmlns:a16="http://schemas.microsoft.com/office/drawing/2014/main" id="{C4CE884D-90ED-0F4E-87C0-7FC5728DA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06" y="2705849"/>
            <a:ext cx="5414218" cy="37218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FDD9A0-6AAC-E84D-AD2C-F224DCCA36A6}"/>
              </a:ext>
            </a:extLst>
          </p:cNvPr>
          <p:cNvSpPr txBox="1"/>
          <p:nvPr/>
        </p:nvSpPr>
        <p:spPr>
          <a:xfrm>
            <a:off x="6311153" y="2964129"/>
            <a:ext cx="2072490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FFC000"/>
                </a:solidFill>
              </a:rPr>
              <a:t>Quick &amp; convenient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934427-2FF7-2B48-8402-CA02D43FFE6A}"/>
              </a:ext>
            </a:extLst>
          </p:cNvPr>
          <p:cNvSpPr txBox="1"/>
          <p:nvPr/>
        </p:nvSpPr>
        <p:spPr>
          <a:xfrm>
            <a:off x="7197677" y="3413739"/>
            <a:ext cx="2159566" cy="4169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chemeClr val="bg1"/>
                </a:solidFill>
                <a:latin typeface="Andale Mono" panose="020B0509000000000004" pitchFamily="49" charset="0"/>
              </a:rPr>
              <a:t>geom_smooth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(...)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76590A-A77D-DC45-849B-379BF7946B95}"/>
              </a:ext>
            </a:extLst>
          </p:cNvPr>
          <p:cNvSpPr txBox="1"/>
          <p:nvPr/>
        </p:nvSpPr>
        <p:spPr>
          <a:xfrm>
            <a:off x="6311153" y="4023939"/>
            <a:ext cx="1710468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FFC000"/>
                </a:solidFill>
              </a:rPr>
              <a:t>Quick &amp; flexible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7A34F0-7A96-A240-BD74-8516E0776D92}"/>
              </a:ext>
            </a:extLst>
          </p:cNvPr>
          <p:cNvSpPr txBox="1"/>
          <p:nvPr/>
        </p:nvSpPr>
        <p:spPr>
          <a:xfrm>
            <a:off x="7197677" y="4473549"/>
            <a:ext cx="2159566" cy="4169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chemeClr val="bg1"/>
                </a:solidFill>
                <a:latin typeface="Andale Mono" panose="020B0509000000000004" pitchFamily="49" charset="0"/>
              </a:rPr>
              <a:t>stat_smooth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(...)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AE5C87-8D25-DE44-8F4F-1D5067119B51}"/>
              </a:ext>
            </a:extLst>
          </p:cNvPr>
          <p:cNvSpPr txBox="1"/>
          <p:nvPr/>
        </p:nvSpPr>
        <p:spPr>
          <a:xfrm>
            <a:off x="6311153" y="5083749"/>
            <a:ext cx="952505" cy="4654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C000"/>
                </a:solidFill>
              </a:rPr>
              <a:t>传奇的</a:t>
            </a:r>
            <a:r>
              <a:rPr lang="en-US" altLang="zh-CN" dirty="0">
                <a:solidFill>
                  <a:srgbClr val="FFC000"/>
                </a:solidFill>
              </a:rPr>
              <a:t>!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7E6CF5-AD45-8242-8A48-5455898CCAB2}"/>
              </a:ext>
            </a:extLst>
          </p:cNvPr>
          <p:cNvSpPr txBox="1"/>
          <p:nvPr/>
        </p:nvSpPr>
        <p:spPr>
          <a:xfrm>
            <a:off x="7197677" y="5533359"/>
            <a:ext cx="4875053" cy="786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data = </a:t>
            </a:r>
            <a:r>
              <a:rPr lang="en-US" sz="1600" dirty="0" err="1">
                <a:solidFill>
                  <a:schemeClr val="bg1"/>
                </a:solidFill>
                <a:latin typeface="Andale Mono" panose="020B0509000000000004" pitchFamily="49" charset="0"/>
              </a:rPr>
              <a:t>data.frame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(y=predict(model), x)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chemeClr val="bg1"/>
                </a:solidFill>
                <a:latin typeface="Andale Mono" panose="020B0509000000000004" pitchFamily="49" charset="0"/>
              </a:rPr>
              <a:t>geom_line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(data, ...)</a:t>
            </a:r>
          </a:p>
        </p:txBody>
      </p:sp>
    </p:spTree>
    <p:extLst>
      <p:ext uri="{BB962C8B-B14F-4D97-AF65-F5344CB8AC3E}">
        <p14:creationId xmlns:p14="http://schemas.microsoft.com/office/powerpoint/2010/main" val="3704631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67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5FF1361-6FC6-A945-8F45-D069250172A6}"/>
              </a:ext>
            </a:extLst>
          </p:cNvPr>
          <p:cNvSpPr txBox="1"/>
          <p:nvPr/>
        </p:nvSpPr>
        <p:spPr>
          <a:xfrm>
            <a:off x="6431639" y="1085088"/>
            <a:ext cx="32751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6000" dirty="0">
                <a:solidFill>
                  <a:schemeClr val="bg1"/>
                </a:solidFill>
              </a:rPr>
              <a:t>Trend 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6EBFB1-B3B4-0D47-8BC2-268DB10C962E}"/>
              </a:ext>
            </a:extLst>
          </p:cNvPr>
          <p:cNvSpPr txBox="1"/>
          <p:nvPr/>
        </p:nvSpPr>
        <p:spPr>
          <a:xfrm>
            <a:off x="6541366" y="2100751"/>
            <a:ext cx="387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Just another layer of statistics</a:t>
            </a:r>
            <a:endParaRPr lang="en-CN" sz="7200" dirty="0">
              <a:solidFill>
                <a:schemeClr val="bg1"/>
              </a:solidFill>
            </a:endParaRPr>
          </a:p>
        </p:txBody>
      </p:sp>
      <p:pic>
        <p:nvPicPr>
          <p:cNvPr id="9" name="Picture 8" descr="Scatter chart&#10;&#10;Description automatically generated with low confidence">
            <a:extLst>
              <a:ext uri="{FF2B5EF4-FFF2-40B4-BE49-F238E27FC236}">
                <a16:creationId xmlns:a16="http://schemas.microsoft.com/office/drawing/2014/main" id="{C4CE884D-90ED-0F4E-87C0-7FC5728DA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06" y="2705849"/>
            <a:ext cx="5414218" cy="37218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7A34F0-7A96-A240-BD74-8516E0776D92}"/>
              </a:ext>
            </a:extLst>
          </p:cNvPr>
          <p:cNvSpPr txBox="1"/>
          <p:nvPr/>
        </p:nvSpPr>
        <p:spPr>
          <a:xfrm>
            <a:off x="2134077" y="1052009"/>
            <a:ext cx="3640740" cy="1155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chemeClr val="bg1"/>
                </a:solidFill>
                <a:latin typeface="Andale Mono" panose="020B0509000000000004" pitchFamily="49" charset="0"/>
              </a:rPr>
              <a:t>stat_smooth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(</a:t>
            </a:r>
            <a:r>
              <a:rPr lang="en-US" sz="1600" dirty="0">
                <a:solidFill>
                  <a:schemeClr val="bg1"/>
                </a:solidFill>
                <a:highlight>
                  <a:srgbClr val="978A70"/>
                </a:highlight>
                <a:latin typeface="Andale Mono" panose="020B0509000000000004" pitchFamily="49" charset="0"/>
              </a:rPr>
              <a:t>data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ndale Mono" panose="020B0509000000000004" pitchFamily="49" charset="0"/>
              </a:rPr>
              <a:t>aes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(</a:t>
            </a:r>
            <a:r>
              <a:rPr lang="en-US" sz="1600" dirty="0">
                <a:solidFill>
                  <a:schemeClr val="bg1"/>
                </a:solidFill>
                <a:highlight>
                  <a:srgbClr val="978A70"/>
                </a:highlight>
                <a:latin typeface="Andale Mono" panose="020B0509000000000004" pitchFamily="49" charset="0"/>
              </a:rPr>
              <a:t>x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, </a:t>
            </a:r>
            <a:r>
              <a:rPr lang="en-US" sz="1600" dirty="0">
                <a:solidFill>
                  <a:schemeClr val="bg1"/>
                </a:solidFill>
                <a:highlight>
                  <a:srgbClr val="978A70"/>
                </a:highlight>
                <a:latin typeface="Andale Mono" panose="020B0509000000000004" pitchFamily="49" charset="0"/>
              </a:rPr>
              <a:t>y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),</a:t>
            </a:r>
            <a:b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</a:b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method=“</a:t>
            </a:r>
            <a:r>
              <a:rPr lang="en-US" sz="1600" dirty="0" err="1">
                <a:solidFill>
                  <a:schemeClr val="bg1"/>
                </a:solidFill>
                <a:highlight>
                  <a:srgbClr val="978A70"/>
                </a:highlight>
                <a:latin typeface="Andale Mono" panose="020B0509000000000004" pitchFamily="49" charset="0"/>
              </a:rPr>
              <a:t>lm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”, formula=“</a:t>
            </a:r>
            <a:r>
              <a:rPr lang="en-US" sz="1600" dirty="0" err="1">
                <a:solidFill>
                  <a:schemeClr val="bg1"/>
                </a:solidFill>
                <a:highlight>
                  <a:srgbClr val="978A70"/>
                </a:highlight>
                <a:latin typeface="Andale Mono" panose="020B0509000000000004" pitchFamily="49" charset="0"/>
              </a:rPr>
              <a:t>y~x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”,</a:t>
            </a:r>
            <a:b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</a:b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se= </a:t>
            </a:r>
            <a:r>
              <a:rPr lang="en-US" sz="1600" dirty="0">
                <a:solidFill>
                  <a:schemeClr val="bg1"/>
                </a:solidFill>
                <a:highlight>
                  <a:srgbClr val="978A70"/>
                </a:highlight>
                <a:latin typeface="Andale Mono" panose="020B0509000000000004" pitchFamily="49" charset="0"/>
              </a:rPr>
              <a:t>TRUE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, level=</a:t>
            </a:r>
            <a:r>
              <a:rPr lang="en-US" sz="1600" dirty="0">
                <a:solidFill>
                  <a:schemeClr val="bg1"/>
                </a:solidFill>
                <a:highlight>
                  <a:srgbClr val="978A70"/>
                </a:highlight>
                <a:latin typeface="Andale Mono" panose="020B0509000000000004" pitchFamily="49" charset="0"/>
              </a:rPr>
              <a:t>0.95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, ...)</a:t>
            </a:r>
          </a:p>
        </p:txBody>
      </p:sp>
      <p:sp>
        <p:nvSpPr>
          <p:cNvPr id="16" name="Oval Callout 15">
            <a:extLst>
              <a:ext uri="{FF2B5EF4-FFF2-40B4-BE49-F238E27FC236}">
                <a16:creationId xmlns:a16="http://schemas.microsoft.com/office/drawing/2014/main" id="{FA7326F7-8A50-054E-A1EA-515C919E731E}"/>
              </a:ext>
            </a:extLst>
          </p:cNvPr>
          <p:cNvSpPr/>
          <p:nvPr/>
        </p:nvSpPr>
        <p:spPr>
          <a:xfrm flipH="1">
            <a:off x="520251" y="432345"/>
            <a:ext cx="1484977" cy="1174842"/>
          </a:xfrm>
          <a:prstGeom prst="wedgeEllipseCallout">
            <a:avLst>
              <a:gd name="adj1" fmla="val -43238"/>
              <a:gd name="adj2" fmla="val 42979"/>
            </a:avLst>
          </a:prstGeom>
          <a:solidFill>
            <a:srgbClr val="3D2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Oval Callout 16">
            <a:extLst>
              <a:ext uri="{FF2B5EF4-FFF2-40B4-BE49-F238E27FC236}">
                <a16:creationId xmlns:a16="http://schemas.microsoft.com/office/drawing/2014/main" id="{112F3F41-3103-654B-9042-633F12FC7195}"/>
              </a:ext>
            </a:extLst>
          </p:cNvPr>
          <p:cNvSpPr/>
          <p:nvPr/>
        </p:nvSpPr>
        <p:spPr>
          <a:xfrm flipH="1">
            <a:off x="416079" y="321362"/>
            <a:ext cx="1484977" cy="1174842"/>
          </a:xfrm>
          <a:prstGeom prst="wedgeEllipseCallout">
            <a:avLst>
              <a:gd name="adj1" fmla="val -44018"/>
              <a:gd name="adj2" fmla="val 41008"/>
            </a:avLst>
          </a:prstGeom>
          <a:solidFill>
            <a:srgbClr val="978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D2623E-FE7F-3D4A-AD2E-4558D3935D0E}"/>
              </a:ext>
            </a:extLst>
          </p:cNvPr>
          <p:cNvSpPr txBox="1"/>
          <p:nvPr/>
        </p:nvSpPr>
        <p:spPr>
          <a:xfrm>
            <a:off x="649100" y="554840"/>
            <a:ext cx="10189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4000" dirty="0">
                <a:solidFill>
                  <a:schemeClr val="bg1"/>
                </a:solidFill>
              </a:rPr>
              <a:t>Tips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E65F6C-8B36-1744-B973-626C8C9DA0A6}"/>
              </a:ext>
            </a:extLst>
          </p:cNvPr>
          <p:cNvSpPr txBox="1"/>
          <p:nvPr/>
        </p:nvSpPr>
        <p:spPr>
          <a:xfrm>
            <a:off x="7072216" y="3578079"/>
            <a:ext cx="1172116" cy="4169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method =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44532B-3F2E-D543-9AFE-64721604CE9E}"/>
              </a:ext>
            </a:extLst>
          </p:cNvPr>
          <p:cNvSpPr txBox="1"/>
          <p:nvPr/>
        </p:nvSpPr>
        <p:spPr>
          <a:xfrm>
            <a:off x="9426366" y="3009529"/>
            <a:ext cx="801823" cy="15249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 err="1">
                <a:solidFill>
                  <a:schemeClr val="bg1"/>
                </a:solidFill>
                <a:latin typeface="Andale Mono" panose="020B0509000000000004" pitchFamily="49" charset="0"/>
              </a:rPr>
              <a:t>lm</a:t>
            </a:r>
            <a:b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</a:br>
            <a:r>
              <a:rPr lang="en-US" sz="1600" dirty="0" err="1">
                <a:solidFill>
                  <a:schemeClr val="bg1"/>
                </a:solidFill>
                <a:latin typeface="Andale Mono" panose="020B0509000000000004" pitchFamily="49" charset="0"/>
              </a:rPr>
              <a:t>glm</a:t>
            </a:r>
            <a:b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</a:b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gam</a:t>
            </a:r>
            <a:b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</a:b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loess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570CAC-5AA2-C047-8C4D-931BAAEEF297}"/>
              </a:ext>
            </a:extLst>
          </p:cNvPr>
          <p:cNvSpPr txBox="1"/>
          <p:nvPr/>
        </p:nvSpPr>
        <p:spPr>
          <a:xfrm>
            <a:off x="7072216" y="5337880"/>
            <a:ext cx="1295547" cy="4169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formula =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A7E6CE-1164-6247-BA0B-3A64437F626C}"/>
              </a:ext>
            </a:extLst>
          </p:cNvPr>
          <p:cNvSpPr txBox="1"/>
          <p:nvPr/>
        </p:nvSpPr>
        <p:spPr>
          <a:xfrm>
            <a:off x="8679088" y="4816154"/>
            <a:ext cx="2529859" cy="15249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y ~ x</a:t>
            </a:r>
            <a:b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</a:b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y ~ log(x)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y ~ poly(x, 2)</a:t>
            </a:r>
            <a:b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</a:b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y ~ s(x, bs = "cs")</a:t>
            </a:r>
          </a:p>
        </p:txBody>
      </p:sp>
      <p:sp>
        <p:nvSpPr>
          <p:cNvPr id="14" name="Double Bracket 13">
            <a:extLst>
              <a:ext uri="{FF2B5EF4-FFF2-40B4-BE49-F238E27FC236}">
                <a16:creationId xmlns:a16="http://schemas.microsoft.com/office/drawing/2014/main" id="{C3A93C8F-964B-9D4F-9883-88093CC83A7B}"/>
              </a:ext>
            </a:extLst>
          </p:cNvPr>
          <p:cNvSpPr/>
          <p:nvPr/>
        </p:nvSpPr>
        <p:spPr>
          <a:xfrm>
            <a:off x="8583292" y="4840792"/>
            <a:ext cx="2721450" cy="1608418"/>
          </a:xfrm>
          <a:prstGeom prst="bracketPair">
            <a:avLst>
              <a:gd name="adj" fmla="val 10755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Double Bracket 22">
            <a:extLst>
              <a:ext uri="{FF2B5EF4-FFF2-40B4-BE49-F238E27FC236}">
                <a16:creationId xmlns:a16="http://schemas.microsoft.com/office/drawing/2014/main" id="{88760A3E-D1B3-0342-904E-BB784229AF3F}"/>
              </a:ext>
            </a:extLst>
          </p:cNvPr>
          <p:cNvSpPr/>
          <p:nvPr/>
        </p:nvSpPr>
        <p:spPr>
          <a:xfrm>
            <a:off x="8537928" y="3009529"/>
            <a:ext cx="2721450" cy="1608418"/>
          </a:xfrm>
          <a:prstGeom prst="bracketPair">
            <a:avLst>
              <a:gd name="adj" fmla="val 10755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46806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14" grpId="0" animBg="1"/>
      <p:bldP spid="2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67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5FF1361-6FC6-A945-8F45-D069250172A6}"/>
              </a:ext>
            </a:extLst>
          </p:cNvPr>
          <p:cNvSpPr txBox="1"/>
          <p:nvPr/>
        </p:nvSpPr>
        <p:spPr>
          <a:xfrm>
            <a:off x="6431639" y="1085088"/>
            <a:ext cx="32751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6000" dirty="0">
                <a:solidFill>
                  <a:schemeClr val="bg1"/>
                </a:solidFill>
              </a:rPr>
              <a:t>Trend 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6EBFB1-B3B4-0D47-8BC2-268DB10C962E}"/>
              </a:ext>
            </a:extLst>
          </p:cNvPr>
          <p:cNvSpPr txBox="1"/>
          <p:nvPr/>
        </p:nvSpPr>
        <p:spPr>
          <a:xfrm>
            <a:off x="6541366" y="2100751"/>
            <a:ext cx="387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Just another layer of statistics</a:t>
            </a:r>
            <a:endParaRPr lang="en-CN" sz="7200" dirty="0">
              <a:solidFill>
                <a:schemeClr val="bg1"/>
              </a:solidFill>
            </a:endParaRPr>
          </a:p>
        </p:txBody>
      </p:sp>
      <p:pic>
        <p:nvPicPr>
          <p:cNvPr id="9" name="Picture 8" descr="Scatter chart&#10;&#10;Description automatically generated with low confidence">
            <a:extLst>
              <a:ext uri="{FF2B5EF4-FFF2-40B4-BE49-F238E27FC236}">
                <a16:creationId xmlns:a16="http://schemas.microsoft.com/office/drawing/2014/main" id="{C4CE884D-90ED-0F4E-87C0-7FC5728DA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077" y="2635030"/>
            <a:ext cx="2792683" cy="19197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7A34F0-7A96-A240-BD74-8516E0776D92}"/>
              </a:ext>
            </a:extLst>
          </p:cNvPr>
          <p:cNvSpPr txBox="1"/>
          <p:nvPr/>
        </p:nvSpPr>
        <p:spPr>
          <a:xfrm>
            <a:off x="2134077" y="1052009"/>
            <a:ext cx="3640740" cy="1155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chemeClr val="bg1"/>
                </a:solidFill>
                <a:latin typeface="Andale Mono" panose="020B0509000000000004" pitchFamily="49" charset="0"/>
              </a:rPr>
              <a:t>stat_smooth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(</a:t>
            </a:r>
            <a:r>
              <a:rPr lang="en-US" sz="1600" dirty="0">
                <a:solidFill>
                  <a:schemeClr val="bg1"/>
                </a:solidFill>
                <a:highlight>
                  <a:srgbClr val="978A70"/>
                </a:highlight>
                <a:latin typeface="Andale Mono" panose="020B0509000000000004" pitchFamily="49" charset="0"/>
              </a:rPr>
              <a:t>data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ndale Mono" panose="020B0509000000000004" pitchFamily="49" charset="0"/>
              </a:rPr>
              <a:t>aes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(</a:t>
            </a:r>
            <a:r>
              <a:rPr lang="en-US" sz="1600" dirty="0">
                <a:solidFill>
                  <a:schemeClr val="bg1"/>
                </a:solidFill>
                <a:highlight>
                  <a:srgbClr val="978A70"/>
                </a:highlight>
                <a:latin typeface="Andale Mono" panose="020B0509000000000004" pitchFamily="49" charset="0"/>
              </a:rPr>
              <a:t>x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, </a:t>
            </a:r>
            <a:r>
              <a:rPr lang="en-US" sz="1600" dirty="0">
                <a:solidFill>
                  <a:schemeClr val="bg1"/>
                </a:solidFill>
                <a:highlight>
                  <a:srgbClr val="978A70"/>
                </a:highlight>
                <a:latin typeface="Andale Mono" panose="020B0509000000000004" pitchFamily="49" charset="0"/>
              </a:rPr>
              <a:t>y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),</a:t>
            </a:r>
            <a:b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</a:b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method=“</a:t>
            </a:r>
            <a:r>
              <a:rPr lang="en-US" sz="1600" dirty="0" err="1">
                <a:solidFill>
                  <a:schemeClr val="bg1"/>
                </a:solidFill>
                <a:highlight>
                  <a:srgbClr val="978A70"/>
                </a:highlight>
                <a:latin typeface="Andale Mono" panose="020B0509000000000004" pitchFamily="49" charset="0"/>
              </a:rPr>
              <a:t>lm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”, formula=“</a:t>
            </a:r>
            <a:r>
              <a:rPr lang="en-US" sz="1600" dirty="0" err="1">
                <a:solidFill>
                  <a:schemeClr val="bg1"/>
                </a:solidFill>
                <a:highlight>
                  <a:srgbClr val="978A70"/>
                </a:highlight>
                <a:latin typeface="Andale Mono" panose="020B0509000000000004" pitchFamily="49" charset="0"/>
              </a:rPr>
              <a:t>y~x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”,</a:t>
            </a:r>
            <a:b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</a:b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se= </a:t>
            </a:r>
            <a:r>
              <a:rPr lang="en-US" sz="1600" dirty="0">
                <a:solidFill>
                  <a:schemeClr val="bg1"/>
                </a:solidFill>
                <a:highlight>
                  <a:srgbClr val="978A70"/>
                </a:highlight>
                <a:latin typeface="Andale Mono" panose="020B0509000000000004" pitchFamily="49" charset="0"/>
              </a:rPr>
              <a:t>TRUE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, level=</a:t>
            </a:r>
            <a:r>
              <a:rPr lang="en-US" sz="1600" dirty="0">
                <a:solidFill>
                  <a:schemeClr val="bg1"/>
                </a:solidFill>
                <a:highlight>
                  <a:srgbClr val="978A70"/>
                </a:highlight>
                <a:latin typeface="Andale Mono" panose="020B0509000000000004" pitchFamily="49" charset="0"/>
              </a:rPr>
              <a:t>0.95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, ...)</a:t>
            </a:r>
          </a:p>
        </p:txBody>
      </p:sp>
      <p:sp>
        <p:nvSpPr>
          <p:cNvPr id="16" name="Oval Callout 15">
            <a:extLst>
              <a:ext uri="{FF2B5EF4-FFF2-40B4-BE49-F238E27FC236}">
                <a16:creationId xmlns:a16="http://schemas.microsoft.com/office/drawing/2014/main" id="{FA7326F7-8A50-054E-A1EA-515C919E731E}"/>
              </a:ext>
            </a:extLst>
          </p:cNvPr>
          <p:cNvSpPr/>
          <p:nvPr/>
        </p:nvSpPr>
        <p:spPr>
          <a:xfrm flipH="1">
            <a:off x="520251" y="432345"/>
            <a:ext cx="1484977" cy="1174842"/>
          </a:xfrm>
          <a:prstGeom prst="wedgeEllipseCallout">
            <a:avLst>
              <a:gd name="adj1" fmla="val -43238"/>
              <a:gd name="adj2" fmla="val 42979"/>
            </a:avLst>
          </a:prstGeom>
          <a:solidFill>
            <a:srgbClr val="3D2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Oval Callout 16">
            <a:extLst>
              <a:ext uri="{FF2B5EF4-FFF2-40B4-BE49-F238E27FC236}">
                <a16:creationId xmlns:a16="http://schemas.microsoft.com/office/drawing/2014/main" id="{112F3F41-3103-654B-9042-633F12FC7195}"/>
              </a:ext>
            </a:extLst>
          </p:cNvPr>
          <p:cNvSpPr/>
          <p:nvPr/>
        </p:nvSpPr>
        <p:spPr>
          <a:xfrm flipH="1">
            <a:off x="416079" y="321362"/>
            <a:ext cx="1484977" cy="1174842"/>
          </a:xfrm>
          <a:prstGeom prst="wedgeEllipseCallout">
            <a:avLst>
              <a:gd name="adj1" fmla="val -44018"/>
              <a:gd name="adj2" fmla="val 41008"/>
            </a:avLst>
          </a:prstGeom>
          <a:solidFill>
            <a:srgbClr val="978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D2623E-FE7F-3D4A-AD2E-4558D3935D0E}"/>
              </a:ext>
            </a:extLst>
          </p:cNvPr>
          <p:cNvSpPr txBox="1"/>
          <p:nvPr/>
        </p:nvSpPr>
        <p:spPr>
          <a:xfrm>
            <a:off x="649100" y="554840"/>
            <a:ext cx="10189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4000" dirty="0">
                <a:solidFill>
                  <a:schemeClr val="bg1"/>
                </a:solidFill>
              </a:rPr>
              <a:t>Tips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570CAC-5AA2-C047-8C4D-931BAAEEF297}"/>
              </a:ext>
            </a:extLst>
          </p:cNvPr>
          <p:cNvSpPr txBox="1"/>
          <p:nvPr/>
        </p:nvSpPr>
        <p:spPr>
          <a:xfrm>
            <a:off x="6248832" y="3184926"/>
            <a:ext cx="3640740" cy="786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chemeClr val="bg1"/>
                </a:solidFill>
                <a:latin typeface="Andale Mono" panose="020B0509000000000004" pitchFamily="49" charset="0"/>
              </a:rPr>
              <a:t>ggplot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(data=iris, </a:t>
            </a:r>
            <a:r>
              <a:rPr lang="en-US" sz="1600" dirty="0" err="1">
                <a:solidFill>
                  <a:schemeClr val="bg1"/>
                </a:solidFill>
                <a:latin typeface="Andale Mono" panose="020B0509000000000004" pitchFamily="49" charset="0"/>
              </a:rPr>
              <a:t>aes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Andale Mono" panose="020B0509000000000004" pitchFamily="49" charset="0"/>
              </a:rPr>
              <a:t>x,y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))+</a:t>
            </a:r>
            <a:b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</a:br>
            <a:r>
              <a:rPr lang="en-US" sz="1600" dirty="0" err="1">
                <a:solidFill>
                  <a:schemeClr val="bg1"/>
                </a:solidFill>
                <a:latin typeface="Andale Mono" panose="020B0509000000000004" pitchFamily="49" charset="0"/>
              </a:rPr>
              <a:t>geom_point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() + </a:t>
            </a:r>
            <a:r>
              <a:rPr lang="en-US" sz="1600" dirty="0" err="1">
                <a:solidFill>
                  <a:schemeClr val="bg1"/>
                </a:solidFill>
                <a:latin typeface="Andale Mono" panose="020B0509000000000004" pitchFamily="49" charset="0"/>
              </a:rPr>
              <a:t>stat_smooth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()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6774D9-9753-9840-BA7D-E4B096F1DB1D}"/>
              </a:ext>
            </a:extLst>
          </p:cNvPr>
          <p:cNvSpPr txBox="1"/>
          <p:nvPr/>
        </p:nvSpPr>
        <p:spPr>
          <a:xfrm>
            <a:off x="6248832" y="4986606"/>
            <a:ext cx="5492209" cy="786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chemeClr val="bg1"/>
                </a:solidFill>
                <a:latin typeface="Andale Mono" panose="020B0509000000000004" pitchFamily="49" charset="0"/>
              </a:rPr>
              <a:t>ggplot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(data=iris, </a:t>
            </a:r>
            <a:r>
              <a:rPr lang="en-US" sz="1600" dirty="0" err="1">
                <a:solidFill>
                  <a:schemeClr val="bg1"/>
                </a:solidFill>
                <a:latin typeface="Andale Mono" panose="020B0509000000000004" pitchFamily="49" charset="0"/>
              </a:rPr>
              <a:t>aes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Andale Mono" panose="020B0509000000000004" pitchFamily="49" charset="0"/>
              </a:rPr>
              <a:t>x,y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, </a:t>
            </a:r>
            <a:r>
              <a:rPr lang="en-US" sz="1600" dirty="0">
                <a:solidFill>
                  <a:schemeClr val="bg1"/>
                </a:solidFill>
                <a:highlight>
                  <a:srgbClr val="978A70"/>
                </a:highlight>
                <a:latin typeface="Andale Mono" panose="020B0509000000000004" pitchFamily="49" charset="0"/>
              </a:rPr>
              <a:t>color=Species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))+</a:t>
            </a:r>
            <a:b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</a:br>
            <a:r>
              <a:rPr lang="en-US" sz="1600" dirty="0" err="1">
                <a:solidFill>
                  <a:schemeClr val="bg1"/>
                </a:solidFill>
                <a:latin typeface="Andale Mono" panose="020B0509000000000004" pitchFamily="49" charset="0"/>
              </a:rPr>
              <a:t>geom_point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() + </a:t>
            </a:r>
            <a:r>
              <a:rPr lang="en-US" sz="1600" dirty="0" err="1">
                <a:solidFill>
                  <a:schemeClr val="bg1"/>
                </a:solidFill>
                <a:latin typeface="Andale Mono" panose="020B0509000000000004" pitchFamily="49" charset="0"/>
              </a:rPr>
              <a:t>stat_smooth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()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F9EC21E-E719-6F4C-8058-1C81AA4AA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429" y="4650355"/>
            <a:ext cx="2831331" cy="194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24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67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0ABEE48A-F0E3-E841-8BAB-E3B796EC0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61" y="2852872"/>
            <a:ext cx="4851480" cy="33350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FF1361-6FC6-A945-8F45-D069250172A6}"/>
              </a:ext>
            </a:extLst>
          </p:cNvPr>
          <p:cNvSpPr txBox="1"/>
          <p:nvPr/>
        </p:nvSpPr>
        <p:spPr>
          <a:xfrm>
            <a:off x="6431639" y="1085088"/>
            <a:ext cx="46315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6000" dirty="0">
                <a:solidFill>
                  <a:schemeClr val="bg1"/>
                </a:solidFill>
              </a:rPr>
              <a:t>Reference 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6EBFB1-B3B4-0D47-8BC2-268DB10C962E}"/>
              </a:ext>
            </a:extLst>
          </p:cNvPr>
          <p:cNvSpPr txBox="1"/>
          <p:nvPr/>
        </p:nvSpPr>
        <p:spPr>
          <a:xfrm>
            <a:off x="6541366" y="2100751"/>
            <a:ext cx="1958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and error bars</a:t>
            </a:r>
            <a:endParaRPr lang="en-CN" sz="7200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F772E94-5D75-A548-9A6E-BE8F4778AAC9}"/>
              </a:ext>
            </a:extLst>
          </p:cNvPr>
          <p:cNvCxnSpPr>
            <a:cxnSpLocks/>
          </p:cNvCxnSpPr>
          <p:nvPr/>
        </p:nvCxnSpPr>
        <p:spPr>
          <a:xfrm flipV="1">
            <a:off x="1430767" y="2969111"/>
            <a:ext cx="1226364" cy="2097741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C72AA41-0318-624B-8F32-19502C5AFF52}"/>
              </a:ext>
            </a:extLst>
          </p:cNvPr>
          <p:cNvSpPr txBox="1"/>
          <p:nvPr/>
        </p:nvSpPr>
        <p:spPr>
          <a:xfrm>
            <a:off x="6248832" y="2852872"/>
            <a:ext cx="5492209" cy="786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chemeClr val="bg1"/>
                </a:solidFill>
                <a:latin typeface="Andale Mono" panose="020B0509000000000004" pitchFamily="49" charset="0"/>
              </a:rPr>
              <a:t>ggplot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(data=iris, </a:t>
            </a:r>
            <a:r>
              <a:rPr lang="en-US" sz="1600" dirty="0" err="1">
                <a:solidFill>
                  <a:schemeClr val="bg1"/>
                </a:solidFill>
                <a:latin typeface="Andale Mono" panose="020B0509000000000004" pitchFamily="49" charset="0"/>
              </a:rPr>
              <a:t>aes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Andale Mono" panose="020B0509000000000004" pitchFamily="49" charset="0"/>
              </a:rPr>
              <a:t>x,y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, </a:t>
            </a:r>
            <a:r>
              <a:rPr lang="en-US" sz="1600" dirty="0">
                <a:solidFill>
                  <a:schemeClr val="bg1"/>
                </a:solidFill>
                <a:highlight>
                  <a:srgbClr val="978A70"/>
                </a:highlight>
                <a:latin typeface="Andale Mono" panose="020B0509000000000004" pitchFamily="49" charset="0"/>
              </a:rPr>
              <a:t>color=Species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))+</a:t>
            </a:r>
            <a:b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</a:br>
            <a:r>
              <a:rPr lang="en-US" sz="1600" dirty="0" err="1">
                <a:solidFill>
                  <a:schemeClr val="bg1"/>
                </a:solidFill>
                <a:latin typeface="Andale Mono" panose="020B0509000000000004" pitchFamily="49" charset="0"/>
              </a:rPr>
              <a:t>geom_point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() + </a:t>
            </a:r>
            <a:r>
              <a:rPr lang="en-US" sz="1600" dirty="0" err="1">
                <a:solidFill>
                  <a:schemeClr val="bg1"/>
                </a:solidFill>
                <a:latin typeface="Andale Mono" panose="020B0509000000000004" pitchFamily="49" charset="0"/>
              </a:rPr>
              <a:t>stat_smooth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D0A462-59EB-D642-860E-8A7753FCE482}"/>
              </a:ext>
            </a:extLst>
          </p:cNvPr>
          <p:cNvSpPr txBox="1"/>
          <p:nvPr/>
        </p:nvSpPr>
        <p:spPr>
          <a:xfrm>
            <a:off x="6228393" y="4103401"/>
            <a:ext cx="4257897" cy="4169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chemeClr val="bg1"/>
                </a:solidFill>
                <a:latin typeface="Andale Mono" panose="020B0509000000000004" pitchFamily="49" charset="0"/>
              </a:rPr>
              <a:t>geom_abline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(slope=1, intercept=0)</a:t>
            </a:r>
          </a:p>
        </p:txBody>
      </p:sp>
      <p:pic>
        <p:nvPicPr>
          <p:cNvPr id="1028" name="Picture 4" descr="Delicious Rasberry, Rubus Deliciosus">
            <a:extLst>
              <a:ext uri="{FF2B5EF4-FFF2-40B4-BE49-F238E27FC236}">
                <a16:creationId xmlns:a16="http://schemas.microsoft.com/office/drawing/2014/main" id="{439175E6-ACAA-D543-A709-B49048CDE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876" y="1346661"/>
            <a:ext cx="1607691" cy="120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ris virginica">
            <a:extLst>
              <a:ext uri="{FF2B5EF4-FFF2-40B4-BE49-F238E27FC236}">
                <a16:creationId xmlns:a16="http://schemas.microsoft.com/office/drawing/2014/main" id="{E0C89B15-898C-9C44-9AAC-0F26A2C39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182" y="1346661"/>
            <a:ext cx="1607690" cy="11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Callout 23">
            <a:extLst>
              <a:ext uri="{FF2B5EF4-FFF2-40B4-BE49-F238E27FC236}">
                <a16:creationId xmlns:a16="http://schemas.microsoft.com/office/drawing/2014/main" id="{A2CF1174-8047-A740-BC13-4BE669585FDF}"/>
              </a:ext>
            </a:extLst>
          </p:cNvPr>
          <p:cNvSpPr/>
          <p:nvPr/>
        </p:nvSpPr>
        <p:spPr>
          <a:xfrm flipH="1">
            <a:off x="520251" y="432345"/>
            <a:ext cx="1484977" cy="1174842"/>
          </a:xfrm>
          <a:prstGeom prst="wedgeEllipseCallout">
            <a:avLst>
              <a:gd name="adj1" fmla="val -43238"/>
              <a:gd name="adj2" fmla="val 42979"/>
            </a:avLst>
          </a:prstGeom>
          <a:solidFill>
            <a:srgbClr val="3D2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Oval Callout 24">
            <a:extLst>
              <a:ext uri="{FF2B5EF4-FFF2-40B4-BE49-F238E27FC236}">
                <a16:creationId xmlns:a16="http://schemas.microsoft.com/office/drawing/2014/main" id="{1372FB87-9304-D740-84C8-D2C1EDF572E8}"/>
              </a:ext>
            </a:extLst>
          </p:cNvPr>
          <p:cNvSpPr/>
          <p:nvPr/>
        </p:nvSpPr>
        <p:spPr>
          <a:xfrm flipH="1">
            <a:off x="416079" y="321362"/>
            <a:ext cx="1484977" cy="1174842"/>
          </a:xfrm>
          <a:prstGeom prst="wedgeEllipseCallout">
            <a:avLst>
              <a:gd name="adj1" fmla="val -44018"/>
              <a:gd name="adj2" fmla="val 41008"/>
            </a:avLst>
          </a:prstGeom>
          <a:solidFill>
            <a:srgbClr val="978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015615-C547-EE4D-A9B3-ECA586A61475}"/>
              </a:ext>
            </a:extLst>
          </p:cNvPr>
          <p:cNvSpPr txBox="1"/>
          <p:nvPr/>
        </p:nvSpPr>
        <p:spPr>
          <a:xfrm>
            <a:off x="649100" y="554840"/>
            <a:ext cx="11176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4000" dirty="0">
                <a:solidFill>
                  <a:schemeClr val="bg1"/>
                </a:solidFill>
              </a:rPr>
              <a:t>Quiz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2410E3-9053-8345-B502-3E804E1DA1D5}"/>
              </a:ext>
            </a:extLst>
          </p:cNvPr>
          <p:cNvSpPr txBox="1"/>
          <p:nvPr/>
        </p:nvSpPr>
        <p:spPr>
          <a:xfrm>
            <a:off x="2406404" y="721271"/>
            <a:ext cx="2909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Which picture should be Iris?</a:t>
            </a:r>
            <a:endParaRPr lang="en-C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28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4" grpId="0" animBg="1"/>
      <p:bldP spid="25" grpId="0" animBg="1"/>
      <p:bldP spid="26" grpId="0"/>
      <p:bldP spid="2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67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0ABEE48A-F0E3-E841-8BAB-E3B796EC0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61" y="2852872"/>
            <a:ext cx="4851480" cy="33350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FF1361-6FC6-A945-8F45-D069250172A6}"/>
              </a:ext>
            </a:extLst>
          </p:cNvPr>
          <p:cNvSpPr txBox="1"/>
          <p:nvPr/>
        </p:nvSpPr>
        <p:spPr>
          <a:xfrm>
            <a:off x="6431639" y="1085088"/>
            <a:ext cx="46315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6000" dirty="0">
                <a:solidFill>
                  <a:schemeClr val="bg1"/>
                </a:solidFill>
              </a:rPr>
              <a:t>Reference 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6EBFB1-B3B4-0D47-8BC2-268DB10C962E}"/>
              </a:ext>
            </a:extLst>
          </p:cNvPr>
          <p:cNvSpPr txBox="1"/>
          <p:nvPr/>
        </p:nvSpPr>
        <p:spPr>
          <a:xfrm>
            <a:off x="6541366" y="2100751"/>
            <a:ext cx="1958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and error bars</a:t>
            </a:r>
            <a:endParaRPr lang="en-CN" sz="7200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F772E94-5D75-A548-9A6E-BE8F4778AAC9}"/>
              </a:ext>
            </a:extLst>
          </p:cNvPr>
          <p:cNvCxnSpPr>
            <a:cxnSpLocks/>
          </p:cNvCxnSpPr>
          <p:nvPr/>
        </p:nvCxnSpPr>
        <p:spPr>
          <a:xfrm flipV="1">
            <a:off x="1430767" y="5066852"/>
            <a:ext cx="4281544" cy="1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C72AA41-0318-624B-8F32-19502C5AFF52}"/>
              </a:ext>
            </a:extLst>
          </p:cNvPr>
          <p:cNvSpPr txBox="1"/>
          <p:nvPr/>
        </p:nvSpPr>
        <p:spPr>
          <a:xfrm>
            <a:off x="6248832" y="2852872"/>
            <a:ext cx="5492209" cy="786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chemeClr val="bg1"/>
                </a:solidFill>
                <a:latin typeface="Andale Mono" panose="020B0509000000000004" pitchFamily="49" charset="0"/>
              </a:rPr>
              <a:t>ggplot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(data=iris, </a:t>
            </a:r>
            <a:r>
              <a:rPr lang="en-US" sz="1600" dirty="0" err="1">
                <a:solidFill>
                  <a:schemeClr val="bg1"/>
                </a:solidFill>
                <a:latin typeface="Andale Mono" panose="020B0509000000000004" pitchFamily="49" charset="0"/>
              </a:rPr>
              <a:t>aes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Andale Mono" panose="020B0509000000000004" pitchFamily="49" charset="0"/>
              </a:rPr>
              <a:t>x,y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, </a:t>
            </a:r>
            <a:r>
              <a:rPr lang="en-US" sz="1600" dirty="0">
                <a:solidFill>
                  <a:schemeClr val="bg1"/>
                </a:solidFill>
                <a:highlight>
                  <a:srgbClr val="978A70"/>
                </a:highlight>
                <a:latin typeface="Andale Mono" panose="020B0509000000000004" pitchFamily="49" charset="0"/>
              </a:rPr>
              <a:t>color=Species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))+</a:t>
            </a:r>
            <a:b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</a:br>
            <a:r>
              <a:rPr lang="en-US" sz="1600" dirty="0" err="1">
                <a:solidFill>
                  <a:schemeClr val="bg1"/>
                </a:solidFill>
                <a:latin typeface="Andale Mono" panose="020B0509000000000004" pitchFamily="49" charset="0"/>
              </a:rPr>
              <a:t>geom_point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() + </a:t>
            </a:r>
            <a:r>
              <a:rPr lang="en-US" sz="1600" dirty="0" err="1">
                <a:solidFill>
                  <a:schemeClr val="bg1"/>
                </a:solidFill>
                <a:latin typeface="Andale Mono" panose="020B0509000000000004" pitchFamily="49" charset="0"/>
              </a:rPr>
              <a:t>stat_smooth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D0A462-59EB-D642-860E-8A7753FCE482}"/>
              </a:ext>
            </a:extLst>
          </p:cNvPr>
          <p:cNvSpPr txBox="1"/>
          <p:nvPr/>
        </p:nvSpPr>
        <p:spPr>
          <a:xfrm>
            <a:off x="6228393" y="4103401"/>
            <a:ext cx="4257897" cy="4169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chemeClr val="bg1"/>
                </a:solidFill>
                <a:latin typeface="Andale Mono" panose="020B0509000000000004" pitchFamily="49" charset="0"/>
              </a:rPr>
              <a:t>geom_abline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(slope=1, intercept=0)</a:t>
            </a:r>
          </a:p>
        </p:txBody>
      </p:sp>
      <p:pic>
        <p:nvPicPr>
          <p:cNvPr id="1028" name="Picture 4" descr="Delicious Rasberry, Rubus Deliciosus">
            <a:extLst>
              <a:ext uri="{FF2B5EF4-FFF2-40B4-BE49-F238E27FC236}">
                <a16:creationId xmlns:a16="http://schemas.microsoft.com/office/drawing/2014/main" id="{439175E6-ACAA-D543-A709-B49048CDE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876" y="1346661"/>
            <a:ext cx="1607691" cy="120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ris virginica">
            <a:extLst>
              <a:ext uri="{FF2B5EF4-FFF2-40B4-BE49-F238E27FC236}">
                <a16:creationId xmlns:a16="http://schemas.microsoft.com/office/drawing/2014/main" id="{E0C89B15-898C-9C44-9AAC-0F26A2C39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182" y="1346661"/>
            <a:ext cx="1607690" cy="11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Callout 23">
            <a:extLst>
              <a:ext uri="{FF2B5EF4-FFF2-40B4-BE49-F238E27FC236}">
                <a16:creationId xmlns:a16="http://schemas.microsoft.com/office/drawing/2014/main" id="{A2CF1174-8047-A740-BC13-4BE669585FDF}"/>
              </a:ext>
            </a:extLst>
          </p:cNvPr>
          <p:cNvSpPr/>
          <p:nvPr/>
        </p:nvSpPr>
        <p:spPr>
          <a:xfrm flipH="1">
            <a:off x="520251" y="432345"/>
            <a:ext cx="1484977" cy="1174842"/>
          </a:xfrm>
          <a:prstGeom prst="wedgeEllipseCallout">
            <a:avLst>
              <a:gd name="adj1" fmla="val -43238"/>
              <a:gd name="adj2" fmla="val 42979"/>
            </a:avLst>
          </a:prstGeom>
          <a:solidFill>
            <a:srgbClr val="3D2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Oval Callout 24">
            <a:extLst>
              <a:ext uri="{FF2B5EF4-FFF2-40B4-BE49-F238E27FC236}">
                <a16:creationId xmlns:a16="http://schemas.microsoft.com/office/drawing/2014/main" id="{1372FB87-9304-D740-84C8-D2C1EDF572E8}"/>
              </a:ext>
            </a:extLst>
          </p:cNvPr>
          <p:cNvSpPr/>
          <p:nvPr/>
        </p:nvSpPr>
        <p:spPr>
          <a:xfrm flipH="1">
            <a:off x="416079" y="321362"/>
            <a:ext cx="1484977" cy="1174842"/>
          </a:xfrm>
          <a:prstGeom prst="wedgeEllipseCallout">
            <a:avLst>
              <a:gd name="adj1" fmla="val -44018"/>
              <a:gd name="adj2" fmla="val 41008"/>
            </a:avLst>
          </a:prstGeom>
          <a:solidFill>
            <a:srgbClr val="978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015615-C547-EE4D-A9B3-ECA586A61475}"/>
              </a:ext>
            </a:extLst>
          </p:cNvPr>
          <p:cNvSpPr txBox="1"/>
          <p:nvPr/>
        </p:nvSpPr>
        <p:spPr>
          <a:xfrm>
            <a:off x="649100" y="554840"/>
            <a:ext cx="11176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4000" dirty="0">
                <a:solidFill>
                  <a:schemeClr val="bg1"/>
                </a:solidFill>
              </a:rPr>
              <a:t>Quiz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2410E3-9053-8345-B502-3E804E1DA1D5}"/>
              </a:ext>
            </a:extLst>
          </p:cNvPr>
          <p:cNvSpPr txBox="1"/>
          <p:nvPr/>
        </p:nvSpPr>
        <p:spPr>
          <a:xfrm>
            <a:off x="2406404" y="721271"/>
            <a:ext cx="2909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Which picture should be Iris?</a:t>
            </a:r>
            <a:endParaRPr lang="en-CN" sz="6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B7D6DC-5A30-F144-A2B7-3FC628360969}"/>
              </a:ext>
            </a:extLst>
          </p:cNvPr>
          <p:cNvSpPr txBox="1"/>
          <p:nvPr/>
        </p:nvSpPr>
        <p:spPr>
          <a:xfrm>
            <a:off x="6248832" y="4649878"/>
            <a:ext cx="3517310" cy="4169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chemeClr val="bg1"/>
                </a:solidFill>
                <a:latin typeface="Andale Mono" panose="020B0509000000000004" pitchFamily="49" charset="0"/>
              </a:rPr>
              <a:t>geom_hline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Andale Mono" panose="020B0509000000000004" pitchFamily="49" charset="0"/>
              </a:rPr>
              <a:t>yintercept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= 0.6)</a:t>
            </a:r>
          </a:p>
        </p:txBody>
      </p:sp>
    </p:spTree>
    <p:extLst>
      <p:ext uri="{BB962C8B-B14F-4D97-AF65-F5344CB8AC3E}">
        <p14:creationId xmlns:p14="http://schemas.microsoft.com/office/powerpoint/2010/main" val="3151914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67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0ABEE48A-F0E3-E841-8BAB-E3B796EC0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61" y="2852872"/>
            <a:ext cx="4851480" cy="33350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FF1361-6FC6-A945-8F45-D069250172A6}"/>
              </a:ext>
            </a:extLst>
          </p:cNvPr>
          <p:cNvSpPr txBox="1"/>
          <p:nvPr/>
        </p:nvSpPr>
        <p:spPr>
          <a:xfrm>
            <a:off x="6431639" y="1085088"/>
            <a:ext cx="46315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6000" dirty="0">
                <a:solidFill>
                  <a:schemeClr val="bg1"/>
                </a:solidFill>
              </a:rPr>
              <a:t>Reference 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6EBFB1-B3B4-0D47-8BC2-268DB10C962E}"/>
              </a:ext>
            </a:extLst>
          </p:cNvPr>
          <p:cNvSpPr txBox="1"/>
          <p:nvPr/>
        </p:nvSpPr>
        <p:spPr>
          <a:xfrm>
            <a:off x="6541366" y="2100751"/>
            <a:ext cx="1958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and error bars</a:t>
            </a:r>
            <a:endParaRPr lang="en-CN" sz="7200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F772E94-5D75-A548-9A6E-BE8F4778AAC9}"/>
              </a:ext>
            </a:extLst>
          </p:cNvPr>
          <p:cNvCxnSpPr>
            <a:cxnSpLocks/>
          </p:cNvCxnSpPr>
          <p:nvPr/>
        </p:nvCxnSpPr>
        <p:spPr>
          <a:xfrm>
            <a:off x="3617801" y="2852872"/>
            <a:ext cx="0" cy="2848681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C72AA41-0318-624B-8F32-19502C5AFF52}"/>
              </a:ext>
            </a:extLst>
          </p:cNvPr>
          <p:cNvSpPr txBox="1"/>
          <p:nvPr/>
        </p:nvSpPr>
        <p:spPr>
          <a:xfrm>
            <a:off x="6248832" y="2852872"/>
            <a:ext cx="5492209" cy="786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chemeClr val="bg1"/>
                </a:solidFill>
                <a:latin typeface="Andale Mono" panose="020B0509000000000004" pitchFamily="49" charset="0"/>
              </a:rPr>
              <a:t>ggplot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(data=iris, </a:t>
            </a:r>
            <a:r>
              <a:rPr lang="en-US" sz="1600" dirty="0" err="1">
                <a:solidFill>
                  <a:schemeClr val="bg1"/>
                </a:solidFill>
                <a:latin typeface="Andale Mono" panose="020B0509000000000004" pitchFamily="49" charset="0"/>
              </a:rPr>
              <a:t>aes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Andale Mono" panose="020B0509000000000004" pitchFamily="49" charset="0"/>
              </a:rPr>
              <a:t>x,y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, </a:t>
            </a:r>
            <a:r>
              <a:rPr lang="en-US" sz="1600" dirty="0">
                <a:solidFill>
                  <a:schemeClr val="bg1"/>
                </a:solidFill>
                <a:highlight>
                  <a:srgbClr val="978A70"/>
                </a:highlight>
                <a:latin typeface="Andale Mono" panose="020B0509000000000004" pitchFamily="49" charset="0"/>
              </a:rPr>
              <a:t>color=Species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))+</a:t>
            </a:r>
            <a:b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</a:br>
            <a:r>
              <a:rPr lang="en-US" sz="1600" dirty="0" err="1">
                <a:solidFill>
                  <a:schemeClr val="bg1"/>
                </a:solidFill>
                <a:latin typeface="Andale Mono" panose="020B0509000000000004" pitchFamily="49" charset="0"/>
              </a:rPr>
              <a:t>geom_point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() + </a:t>
            </a:r>
            <a:r>
              <a:rPr lang="en-US" sz="1600" dirty="0" err="1">
                <a:solidFill>
                  <a:schemeClr val="bg1"/>
                </a:solidFill>
                <a:latin typeface="Andale Mono" panose="020B0509000000000004" pitchFamily="49" charset="0"/>
              </a:rPr>
              <a:t>stat_smooth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D0A462-59EB-D642-860E-8A7753FCE482}"/>
              </a:ext>
            </a:extLst>
          </p:cNvPr>
          <p:cNvSpPr txBox="1"/>
          <p:nvPr/>
        </p:nvSpPr>
        <p:spPr>
          <a:xfrm>
            <a:off x="6228393" y="4103401"/>
            <a:ext cx="4257897" cy="4169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chemeClr val="bg1"/>
                </a:solidFill>
                <a:latin typeface="Andale Mono" panose="020B0509000000000004" pitchFamily="49" charset="0"/>
              </a:rPr>
              <a:t>geom_abline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(slope=1, intercept=0)</a:t>
            </a:r>
          </a:p>
        </p:txBody>
      </p:sp>
      <p:pic>
        <p:nvPicPr>
          <p:cNvPr id="1028" name="Picture 4" descr="Delicious Rasberry, Rubus Deliciosus">
            <a:extLst>
              <a:ext uri="{FF2B5EF4-FFF2-40B4-BE49-F238E27FC236}">
                <a16:creationId xmlns:a16="http://schemas.microsoft.com/office/drawing/2014/main" id="{439175E6-ACAA-D543-A709-B49048CDE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876" y="1346661"/>
            <a:ext cx="1607691" cy="120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ris virginica">
            <a:extLst>
              <a:ext uri="{FF2B5EF4-FFF2-40B4-BE49-F238E27FC236}">
                <a16:creationId xmlns:a16="http://schemas.microsoft.com/office/drawing/2014/main" id="{E0C89B15-898C-9C44-9AAC-0F26A2C39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182" y="1346661"/>
            <a:ext cx="1607690" cy="11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Callout 23">
            <a:extLst>
              <a:ext uri="{FF2B5EF4-FFF2-40B4-BE49-F238E27FC236}">
                <a16:creationId xmlns:a16="http://schemas.microsoft.com/office/drawing/2014/main" id="{A2CF1174-8047-A740-BC13-4BE669585FDF}"/>
              </a:ext>
            </a:extLst>
          </p:cNvPr>
          <p:cNvSpPr/>
          <p:nvPr/>
        </p:nvSpPr>
        <p:spPr>
          <a:xfrm flipH="1">
            <a:off x="520251" y="432345"/>
            <a:ext cx="1484977" cy="1174842"/>
          </a:xfrm>
          <a:prstGeom prst="wedgeEllipseCallout">
            <a:avLst>
              <a:gd name="adj1" fmla="val -43238"/>
              <a:gd name="adj2" fmla="val 42979"/>
            </a:avLst>
          </a:prstGeom>
          <a:solidFill>
            <a:srgbClr val="3D2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Oval Callout 24">
            <a:extLst>
              <a:ext uri="{FF2B5EF4-FFF2-40B4-BE49-F238E27FC236}">
                <a16:creationId xmlns:a16="http://schemas.microsoft.com/office/drawing/2014/main" id="{1372FB87-9304-D740-84C8-D2C1EDF572E8}"/>
              </a:ext>
            </a:extLst>
          </p:cNvPr>
          <p:cNvSpPr/>
          <p:nvPr/>
        </p:nvSpPr>
        <p:spPr>
          <a:xfrm flipH="1">
            <a:off x="416079" y="321362"/>
            <a:ext cx="1484977" cy="1174842"/>
          </a:xfrm>
          <a:prstGeom prst="wedgeEllipseCallout">
            <a:avLst>
              <a:gd name="adj1" fmla="val -44018"/>
              <a:gd name="adj2" fmla="val 41008"/>
            </a:avLst>
          </a:prstGeom>
          <a:solidFill>
            <a:srgbClr val="978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015615-C547-EE4D-A9B3-ECA586A61475}"/>
              </a:ext>
            </a:extLst>
          </p:cNvPr>
          <p:cNvSpPr txBox="1"/>
          <p:nvPr/>
        </p:nvSpPr>
        <p:spPr>
          <a:xfrm>
            <a:off x="649100" y="554840"/>
            <a:ext cx="11176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4000" dirty="0">
                <a:solidFill>
                  <a:schemeClr val="bg1"/>
                </a:solidFill>
              </a:rPr>
              <a:t>Quiz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2410E3-9053-8345-B502-3E804E1DA1D5}"/>
              </a:ext>
            </a:extLst>
          </p:cNvPr>
          <p:cNvSpPr txBox="1"/>
          <p:nvPr/>
        </p:nvSpPr>
        <p:spPr>
          <a:xfrm>
            <a:off x="2406404" y="721271"/>
            <a:ext cx="2909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Which picture should be Iris?</a:t>
            </a:r>
            <a:endParaRPr lang="en-CN" sz="6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B7D6DC-5A30-F144-A2B7-3FC628360969}"/>
              </a:ext>
            </a:extLst>
          </p:cNvPr>
          <p:cNvSpPr txBox="1"/>
          <p:nvPr/>
        </p:nvSpPr>
        <p:spPr>
          <a:xfrm>
            <a:off x="6248832" y="4649878"/>
            <a:ext cx="3517310" cy="4169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chemeClr val="bg1"/>
                </a:solidFill>
                <a:latin typeface="Andale Mono" panose="020B0509000000000004" pitchFamily="49" charset="0"/>
              </a:rPr>
              <a:t>geom_hline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Andale Mono" panose="020B0509000000000004" pitchFamily="49" charset="0"/>
              </a:rPr>
              <a:t>yintercept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= 0.6)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EA9F57-7046-B74A-BD4D-24CAAE2DA290}"/>
              </a:ext>
            </a:extLst>
          </p:cNvPr>
          <p:cNvSpPr txBox="1"/>
          <p:nvPr/>
        </p:nvSpPr>
        <p:spPr>
          <a:xfrm>
            <a:off x="6248832" y="5196355"/>
            <a:ext cx="3270447" cy="4169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chemeClr val="bg1"/>
                </a:solidFill>
                <a:latin typeface="Andale Mono" panose="020B0509000000000004" pitchFamily="49" charset="0"/>
              </a:rPr>
              <a:t>geom_vline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Andale Mono" panose="020B0509000000000004" pitchFamily="49" charset="0"/>
              </a:rPr>
              <a:t>xintercept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= 4)</a:t>
            </a:r>
          </a:p>
        </p:txBody>
      </p:sp>
    </p:spTree>
    <p:extLst>
      <p:ext uri="{BB962C8B-B14F-4D97-AF65-F5344CB8AC3E}">
        <p14:creationId xmlns:p14="http://schemas.microsoft.com/office/powerpoint/2010/main" val="2630883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67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CFE473A3-74D4-3843-B640-BA1784C7B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60" y="2837941"/>
            <a:ext cx="4851477" cy="33284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FF1361-6FC6-A945-8F45-D069250172A6}"/>
              </a:ext>
            </a:extLst>
          </p:cNvPr>
          <p:cNvSpPr txBox="1"/>
          <p:nvPr/>
        </p:nvSpPr>
        <p:spPr>
          <a:xfrm>
            <a:off x="6431639" y="1085088"/>
            <a:ext cx="46315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6000" dirty="0">
                <a:solidFill>
                  <a:schemeClr val="bg1"/>
                </a:solidFill>
              </a:rPr>
              <a:t>Reference 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6EBFB1-B3B4-0D47-8BC2-268DB10C962E}"/>
              </a:ext>
            </a:extLst>
          </p:cNvPr>
          <p:cNvSpPr txBox="1"/>
          <p:nvPr/>
        </p:nvSpPr>
        <p:spPr>
          <a:xfrm>
            <a:off x="6541366" y="2100751"/>
            <a:ext cx="1958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and error bars</a:t>
            </a:r>
            <a:endParaRPr lang="en-CN" sz="7200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F772E94-5D75-A548-9A6E-BE8F4778AAC9}"/>
              </a:ext>
            </a:extLst>
          </p:cNvPr>
          <p:cNvCxnSpPr>
            <a:cxnSpLocks/>
          </p:cNvCxnSpPr>
          <p:nvPr/>
        </p:nvCxnSpPr>
        <p:spPr>
          <a:xfrm>
            <a:off x="3617800" y="2852872"/>
            <a:ext cx="0" cy="2848681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C68CA1B-7817-ED47-BD99-341923FB6606}"/>
              </a:ext>
            </a:extLst>
          </p:cNvPr>
          <p:cNvSpPr txBox="1"/>
          <p:nvPr/>
        </p:nvSpPr>
        <p:spPr>
          <a:xfrm>
            <a:off x="1617736" y="1059486"/>
            <a:ext cx="3520323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Does the mean value of </a:t>
            </a:r>
            <a:r>
              <a:rPr lang="en-US" b="1" u="sng" dirty="0">
                <a:solidFill>
                  <a:srgbClr val="EFCA6E"/>
                </a:solidFill>
              </a:rPr>
              <a:t>something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differ from </a:t>
            </a:r>
            <a:r>
              <a:rPr lang="en-US" b="1" u="sng" dirty="0">
                <a:solidFill>
                  <a:srgbClr val="EFCA6E"/>
                </a:solidFill>
              </a:rPr>
              <a:t>another thing? </a:t>
            </a:r>
            <a:endParaRPr lang="en-CN" sz="6000" b="1" u="sng" dirty="0">
              <a:solidFill>
                <a:srgbClr val="EFCA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256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67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CFE473A3-74D4-3843-B640-BA1784C7B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60" y="2837941"/>
            <a:ext cx="4851477" cy="33284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FF1361-6FC6-A945-8F45-D069250172A6}"/>
              </a:ext>
            </a:extLst>
          </p:cNvPr>
          <p:cNvSpPr txBox="1"/>
          <p:nvPr/>
        </p:nvSpPr>
        <p:spPr>
          <a:xfrm>
            <a:off x="6431639" y="1085088"/>
            <a:ext cx="46315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6000" dirty="0">
                <a:solidFill>
                  <a:schemeClr val="bg1"/>
                </a:solidFill>
              </a:rPr>
              <a:t>Reference 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6EBFB1-B3B4-0D47-8BC2-268DB10C962E}"/>
              </a:ext>
            </a:extLst>
          </p:cNvPr>
          <p:cNvSpPr txBox="1"/>
          <p:nvPr/>
        </p:nvSpPr>
        <p:spPr>
          <a:xfrm>
            <a:off x="6541366" y="2100751"/>
            <a:ext cx="1958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and error bars</a:t>
            </a:r>
            <a:endParaRPr lang="en-CN" sz="7200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F772E94-5D75-A548-9A6E-BE8F4778AAC9}"/>
              </a:ext>
            </a:extLst>
          </p:cNvPr>
          <p:cNvCxnSpPr>
            <a:cxnSpLocks/>
          </p:cNvCxnSpPr>
          <p:nvPr/>
        </p:nvCxnSpPr>
        <p:spPr>
          <a:xfrm>
            <a:off x="3617802" y="2852872"/>
            <a:ext cx="0" cy="2848681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9C3B7CA-9B05-7246-98E4-9149A732C3E9}"/>
              </a:ext>
            </a:extLst>
          </p:cNvPr>
          <p:cNvSpPr txBox="1"/>
          <p:nvPr/>
        </p:nvSpPr>
        <p:spPr>
          <a:xfrm>
            <a:off x="6616643" y="2747851"/>
            <a:ext cx="2234010" cy="737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Choose error bar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CE37D-62CB-4E4C-80BE-AACCFC9285C7}"/>
              </a:ext>
            </a:extLst>
          </p:cNvPr>
          <p:cNvSpPr txBox="1"/>
          <p:nvPr/>
        </p:nvSpPr>
        <p:spPr>
          <a:xfrm>
            <a:off x="1617736" y="1059486"/>
            <a:ext cx="3520323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Dose the mean value of </a:t>
            </a:r>
            <a:r>
              <a:rPr lang="en-US" b="1" u="sng" dirty="0">
                <a:solidFill>
                  <a:srgbClr val="EFCA6E"/>
                </a:solidFill>
              </a:rPr>
              <a:t>something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differ from </a:t>
            </a:r>
            <a:r>
              <a:rPr lang="en-US" b="1" u="sng" dirty="0">
                <a:solidFill>
                  <a:srgbClr val="EFCA6E"/>
                </a:solidFill>
              </a:rPr>
              <a:t>another thing? </a:t>
            </a:r>
            <a:endParaRPr lang="en-CN" sz="6000" b="1" u="sng" dirty="0">
              <a:solidFill>
                <a:srgbClr val="EFCA6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1F8311-EF9F-AE49-9A7F-217785448D2D}"/>
              </a:ext>
            </a:extLst>
          </p:cNvPr>
          <p:cNvSpPr txBox="1"/>
          <p:nvPr/>
        </p:nvSpPr>
        <p:spPr>
          <a:xfrm>
            <a:off x="7708398" y="3484059"/>
            <a:ext cx="2043893" cy="11621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Standard deviation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Standard error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Confident interval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C77770-D0D1-B84F-9B76-EA9600207176}"/>
              </a:ext>
            </a:extLst>
          </p:cNvPr>
          <p:cNvSpPr txBox="1"/>
          <p:nvPr/>
        </p:nvSpPr>
        <p:spPr>
          <a:xfrm>
            <a:off x="6616643" y="4462298"/>
            <a:ext cx="1400576" cy="737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On y axis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802F03-4DCB-4649-9DDC-708FDA43B0C8}"/>
              </a:ext>
            </a:extLst>
          </p:cNvPr>
          <p:cNvSpPr txBox="1"/>
          <p:nvPr/>
        </p:nvSpPr>
        <p:spPr>
          <a:xfrm>
            <a:off x="7290862" y="5173958"/>
            <a:ext cx="4134465" cy="4169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chemeClr val="bg1"/>
                </a:solidFill>
                <a:latin typeface="Andale Mono" panose="020B0509000000000004" pitchFamily="49" charset="0"/>
              </a:rPr>
              <a:t>geom_errorbar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( </a:t>
            </a:r>
            <a:r>
              <a:rPr lang="en-US" sz="1600" dirty="0" err="1">
                <a:solidFill>
                  <a:schemeClr val="bg1"/>
                </a:solidFill>
                <a:latin typeface="Andale Mono" panose="020B0509000000000004" pitchFamily="49" charset="0"/>
              </a:rPr>
              <a:t>aes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Andale Mono" panose="020B0509000000000004" pitchFamily="49" charset="0"/>
              </a:rPr>
              <a:t>ymin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ndale Mono" panose="020B0509000000000004" pitchFamily="49" charset="0"/>
              </a:rPr>
              <a:t>ymax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) 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EC4DC3-52F8-D94B-BA74-49D67AF9DB47}"/>
              </a:ext>
            </a:extLst>
          </p:cNvPr>
          <p:cNvSpPr txBox="1"/>
          <p:nvPr/>
        </p:nvSpPr>
        <p:spPr>
          <a:xfrm>
            <a:off x="6616643" y="5465085"/>
            <a:ext cx="1395767" cy="737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On x axis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09321B-8803-FB45-92F4-93B6648BF6E4}"/>
              </a:ext>
            </a:extLst>
          </p:cNvPr>
          <p:cNvSpPr txBox="1"/>
          <p:nvPr/>
        </p:nvSpPr>
        <p:spPr>
          <a:xfrm>
            <a:off x="7290862" y="6176745"/>
            <a:ext cx="4257897" cy="4169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chemeClr val="bg1"/>
                </a:solidFill>
                <a:latin typeface="Andale Mono" panose="020B0509000000000004" pitchFamily="49" charset="0"/>
              </a:rPr>
              <a:t>geom_errorbarh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( </a:t>
            </a:r>
            <a:r>
              <a:rPr lang="en-US" sz="1600" dirty="0" err="1">
                <a:solidFill>
                  <a:schemeClr val="bg1"/>
                </a:solidFill>
                <a:latin typeface="Andale Mono" panose="020B0509000000000004" pitchFamily="49" charset="0"/>
              </a:rPr>
              <a:t>aes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Andale Mono" panose="020B0509000000000004" pitchFamily="49" charset="0"/>
              </a:rPr>
              <a:t>xmin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ndale Mono" panose="020B0509000000000004" pitchFamily="49" charset="0"/>
              </a:rPr>
              <a:t>xmax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) )</a:t>
            </a:r>
          </a:p>
        </p:txBody>
      </p:sp>
    </p:spTree>
    <p:extLst>
      <p:ext uri="{BB962C8B-B14F-4D97-AF65-F5344CB8AC3E}">
        <p14:creationId xmlns:p14="http://schemas.microsoft.com/office/powerpoint/2010/main" val="4035715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  <p:bldP spid="11" grpId="0"/>
      <p:bldP spid="12" grpId="0"/>
      <p:bldP spid="13" grpId="0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67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CFE473A3-74D4-3843-B640-BA1784C7B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60" y="2837941"/>
            <a:ext cx="4851477" cy="33284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FF1361-6FC6-A945-8F45-D069250172A6}"/>
              </a:ext>
            </a:extLst>
          </p:cNvPr>
          <p:cNvSpPr txBox="1"/>
          <p:nvPr/>
        </p:nvSpPr>
        <p:spPr>
          <a:xfrm>
            <a:off x="6431639" y="1085088"/>
            <a:ext cx="46315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6000" dirty="0">
                <a:solidFill>
                  <a:schemeClr val="bg1"/>
                </a:solidFill>
              </a:rPr>
              <a:t>Reference 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6EBFB1-B3B4-0D47-8BC2-268DB10C962E}"/>
              </a:ext>
            </a:extLst>
          </p:cNvPr>
          <p:cNvSpPr txBox="1"/>
          <p:nvPr/>
        </p:nvSpPr>
        <p:spPr>
          <a:xfrm>
            <a:off x="6541366" y="2100751"/>
            <a:ext cx="1958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and error bars</a:t>
            </a:r>
            <a:endParaRPr lang="en-CN" sz="7200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F772E94-5D75-A548-9A6E-BE8F4778AAC9}"/>
              </a:ext>
            </a:extLst>
          </p:cNvPr>
          <p:cNvCxnSpPr>
            <a:cxnSpLocks/>
          </p:cNvCxnSpPr>
          <p:nvPr/>
        </p:nvCxnSpPr>
        <p:spPr>
          <a:xfrm>
            <a:off x="3617802" y="2852872"/>
            <a:ext cx="0" cy="2848681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34CE37D-62CB-4E4C-80BE-AACCFC9285C7}"/>
              </a:ext>
            </a:extLst>
          </p:cNvPr>
          <p:cNvSpPr txBox="1"/>
          <p:nvPr/>
        </p:nvSpPr>
        <p:spPr>
          <a:xfrm>
            <a:off x="1617736" y="1059486"/>
            <a:ext cx="3520323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Dose the mean value of </a:t>
            </a:r>
            <a:r>
              <a:rPr lang="en-US" b="1" u="sng" dirty="0">
                <a:solidFill>
                  <a:srgbClr val="EFCA6E"/>
                </a:solidFill>
              </a:rPr>
              <a:t>something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differ from </a:t>
            </a:r>
            <a:r>
              <a:rPr lang="en-US" b="1" u="sng" dirty="0">
                <a:solidFill>
                  <a:srgbClr val="EFCA6E"/>
                </a:solidFill>
              </a:rPr>
              <a:t>another thing? </a:t>
            </a:r>
            <a:endParaRPr lang="en-CN" sz="6000" b="1" u="sng" dirty="0">
              <a:solidFill>
                <a:srgbClr val="EFCA6E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C77770-D0D1-B84F-9B76-EA9600207176}"/>
              </a:ext>
            </a:extLst>
          </p:cNvPr>
          <p:cNvSpPr txBox="1"/>
          <p:nvPr/>
        </p:nvSpPr>
        <p:spPr>
          <a:xfrm>
            <a:off x="6616643" y="4462298"/>
            <a:ext cx="1400576" cy="737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On y axis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802F03-4DCB-4649-9DDC-708FDA43B0C8}"/>
              </a:ext>
            </a:extLst>
          </p:cNvPr>
          <p:cNvSpPr txBox="1"/>
          <p:nvPr/>
        </p:nvSpPr>
        <p:spPr>
          <a:xfrm>
            <a:off x="7290862" y="5173958"/>
            <a:ext cx="4134465" cy="4169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chemeClr val="bg1"/>
                </a:solidFill>
                <a:latin typeface="Andale Mono" panose="020B0509000000000004" pitchFamily="49" charset="0"/>
              </a:rPr>
              <a:t>geom_errorbar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( </a:t>
            </a:r>
            <a:r>
              <a:rPr lang="en-US" sz="1600" dirty="0" err="1">
                <a:solidFill>
                  <a:schemeClr val="bg1"/>
                </a:solidFill>
                <a:latin typeface="Andale Mono" panose="020B0509000000000004" pitchFamily="49" charset="0"/>
              </a:rPr>
              <a:t>aes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highlight>
                  <a:srgbClr val="978A70"/>
                </a:highlight>
                <a:latin typeface="Andale Mono" panose="020B0509000000000004" pitchFamily="49" charset="0"/>
              </a:rPr>
              <a:t>ymin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highlight>
                  <a:srgbClr val="978A70"/>
                </a:highlight>
                <a:latin typeface="Andale Mono" panose="020B0509000000000004" pitchFamily="49" charset="0"/>
              </a:rPr>
              <a:t>ymax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) 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6772B3E-F699-E04A-95C7-41962103612F}"/>
              </a:ext>
            </a:extLst>
          </p:cNvPr>
          <p:cNvCxnSpPr>
            <a:cxnSpLocks/>
          </p:cNvCxnSpPr>
          <p:nvPr/>
        </p:nvCxnSpPr>
        <p:spPr>
          <a:xfrm>
            <a:off x="4646140" y="3200401"/>
            <a:ext cx="0" cy="613171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837F38F-9B6B-E74F-B0DF-DACA4FB71073}"/>
              </a:ext>
            </a:extLst>
          </p:cNvPr>
          <p:cNvCxnSpPr>
            <a:cxnSpLocks/>
          </p:cNvCxnSpPr>
          <p:nvPr/>
        </p:nvCxnSpPr>
        <p:spPr>
          <a:xfrm>
            <a:off x="3785286" y="3995352"/>
            <a:ext cx="0" cy="613171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DF8B8D23-AF14-0E4A-9B3C-9452665F28A2}"/>
              </a:ext>
            </a:extLst>
          </p:cNvPr>
          <p:cNvCxnSpPr>
            <a:cxnSpLocks/>
          </p:cNvCxnSpPr>
          <p:nvPr/>
        </p:nvCxnSpPr>
        <p:spPr>
          <a:xfrm rot="10800000">
            <a:off x="4732634" y="3789122"/>
            <a:ext cx="5154571" cy="1427304"/>
          </a:xfrm>
          <a:prstGeom prst="bentConnector3">
            <a:avLst>
              <a:gd name="adj1" fmla="val -342"/>
            </a:avLst>
          </a:prstGeom>
          <a:ln w="38100">
            <a:solidFill>
              <a:srgbClr val="E1D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FF018FCD-8A2F-F84A-A4FE-F255967D4812}"/>
              </a:ext>
            </a:extLst>
          </p:cNvPr>
          <p:cNvCxnSpPr>
            <a:cxnSpLocks/>
          </p:cNvCxnSpPr>
          <p:nvPr/>
        </p:nvCxnSpPr>
        <p:spPr>
          <a:xfrm rot="10800000">
            <a:off x="4756166" y="3249366"/>
            <a:ext cx="5895360" cy="1967059"/>
          </a:xfrm>
          <a:prstGeom prst="bentConnector3">
            <a:avLst>
              <a:gd name="adj1" fmla="val -304"/>
            </a:avLst>
          </a:prstGeom>
          <a:ln w="38100">
            <a:solidFill>
              <a:srgbClr val="E1D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F499634-3EC2-C44A-8AB1-77659EEECB51}"/>
              </a:ext>
            </a:extLst>
          </p:cNvPr>
          <p:cNvSpPr txBox="1"/>
          <p:nvPr/>
        </p:nvSpPr>
        <p:spPr>
          <a:xfrm>
            <a:off x="9613160" y="2705383"/>
            <a:ext cx="1148391" cy="543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400" dirty="0">
                <a:solidFill>
                  <a:schemeClr val="bg1"/>
                </a:solidFill>
              </a:rPr>
              <a:t>Mean + error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6C1300-8121-7F48-B3C6-952A925197F3}"/>
              </a:ext>
            </a:extLst>
          </p:cNvPr>
          <p:cNvSpPr txBox="1"/>
          <p:nvPr/>
        </p:nvSpPr>
        <p:spPr>
          <a:xfrm>
            <a:off x="8884105" y="3235181"/>
            <a:ext cx="1113125" cy="543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400" dirty="0">
                <a:solidFill>
                  <a:schemeClr val="bg1"/>
                </a:solidFill>
              </a:rPr>
              <a:t>Mean - error</a:t>
            </a:r>
          </a:p>
        </p:txBody>
      </p:sp>
    </p:spTree>
    <p:extLst>
      <p:ext uri="{BB962C8B-B14F-4D97-AF65-F5344CB8AC3E}">
        <p14:creationId xmlns:p14="http://schemas.microsoft.com/office/powerpoint/2010/main" val="1104974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67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5FF1361-6FC6-A945-8F45-D069250172A6}"/>
              </a:ext>
            </a:extLst>
          </p:cNvPr>
          <p:cNvSpPr txBox="1"/>
          <p:nvPr/>
        </p:nvSpPr>
        <p:spPr>
          <a:xfrm>
            <a:off x="1884352" y="1315920"/>
            <a:ext cx="31588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6000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6EBFB1-B3B4-0D47-8BC2-268DB10C962E}"/>
              </a:ext>
            </a:extLst>
          </p:cNvPr>
          <p:cNvSpPr txBox="1"/>
          <p:nvPr/>
        </p:nvSpPr>
        <p:spPr>
          <a:xfrm>
            <a:off x="1884352" y="2652913"/>
            <a:ext cx="329006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ggplot2  can place 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several graphs</a:t>
            </a:r>
            <a:endParaRPr lang="en-CN" sz="88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11DFDA-CD27-1646-AE9F-1FF308C585A1}"/>
              </a:ext>
            </a:extLst>
          </p:cNvPr>
          <p:cNvSpPr txBox="1"/>
          <p:nvPr/>
        </p:nvSpPr>
        <p:spPr>
          <a:xfrm>
            <a:off x="1884352" y="3730131"/>
            <a:ext cx="2078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on different layers</a:t>
            </a:r>
            <a:endParaRPr lang="en-CN" sz="66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A5A90B-2BFD-CD43-8165-F10B9423617D}"/>
              </a:ext>
            </a:extLst>
          </p:cNvPr>
          <p:cNvSpPr txBox="1"/>
          <p:nvPr/>
        </p:nvSpPr>
        <p:spPr>
          <a:xfrm>
            <a:off x="6732319" y="2652913"/>
            <a:ext cx="363933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ggplot2 supports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build-in and external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777883-BF20-BB40-BD0B-DC9D07E26C34}"/>
              </a:ext>
            </a:extLst>
          </p:cNvPr>
          <p:cNvSpPr txBox="1"/>
          <p:nvPr/>
        </p:nvSpPr>
        <p:spPr>
          <a:xfrm>
            <a:off x="6732319" y="3730131"/>
            <a:ext cx="2016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statistic functions</a:t>
            </a:r>
            <a:endParaRPr lang="en-CN" sz="6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77C6BB-6B79-E648-93D8-65A40E9F9EE9}"/>
              </a:ext>
            </a:extLst>
          </p:cNvPr>
          <p:cNvSpPr txBox="1"/>
          <p:nvPr/>
        </p:nvSpPr>
        <p:spPr>
          <a:xfrm>
            <a:off x="6732319" y="4297034"/>
            <a:ext cx="3640740" cy="1155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chemeClr val="bg1"/>
                </a:solidFill>
                <a:latin typeface="Andale Mono" panose="020B0509000000000004" pitchFamily="49" charset="0"/>
              </a:rPr>
              <a:t>aes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( x= mean(X), y= max(Y) )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chemeClr val="bg1"/>
                </a:solidFill>
                <a:latin typeface="Andale Mono" panose="020B0509000000000004" pitchFamily="49" charset="0"/>
              </a:rPr>
              <a:t>stat_smooth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( method=‘</a:t>
            </a:r>
            <a:r>
              <a:rPr lang="en-US" sz="1600" dirty="0" err="1">
                <a:solidFill>
                  <a:schemeClr val="bg1"/>
                </a:solidFill>
                <a:latin typeface="Andale Mono" panose="020B0509000000000004" pitchFamily="49" charset="0"/>
              </a:rPr>
              <a:t>lm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’ )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?</a:t>
            </a:r>
            <a:r>
              <a:rPr lang="en-US" sz="1600" dirty="0" err="1">
                <a:solidFill>
                  <a:schemeClr val="bg1"/>
                </a:solidFill>
                <a:latin typeface="Andale Mono" panose="020B0509000000000004" pitchFamily="49" charset="0"/>
              </a:rPr>
              <a:t>stat_summary</a:t>
            </a:r>
            <a:r>
              <a:rPr lang="en-US" sz="1600" dirty="0">
                <a:solidFill>
                  <a:schemeClr val="bg1"/>
                </a:solidFill>
                <a:latin typeface="Andale Mono" panose="020B05090000000000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968444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C62213-96BC-B14A-B33B-B2C37EE5DD64}"/>
              </a:ext>
            </a:extLst>
          </p:cNvPr>
          <p:cNvSpPr txBox="1"/>
          <p:nvPr/>
        </p:nvSpPr>
        <p:spPr>
          <a:xfrm>
            <a:off x="1267968" y="1085088"/>
            <a:ext cx="42603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6000" dirty="0">
                <a:solidFill>
                  <a:srgbClr val="3D2D11"/>
                </a:solidFill>
              </a:rPr>
              <a:t>How to play?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B5490B-3C9D-9547-8CD5-01DE4293D1A1}"/>
              </a:ext>
            </a:extLst>
          </p:cNvPr>
          <p:cNvSpPr txBox="1"/>
          <p:nvPr/>
        </p:nvSpPr>
        <p:spPr>
          <a:xfrm>
            <a:off x="1832110" y="3282599"/>
            <a:ext cx="2687595" cy="50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D2D11"/>
                </a:solidFill>
              </a:rPr>
              <a:t>Select graphical type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067794-3573-6D49-96A8-7D5DCE61631F}"/>
              </a:ext>
            </a:extLst>
          </p:cNvPr>
          <p:cNvSpPr txBox="1"/>
          <p:nvPr/>
        </p:nvSpPr>
        <p:spPr>
          <a:xfrm>
            <a:off x="1832110" y="2780894"/>
            <a:ext cx="2375394" cy="50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D2D11"/>
                </a:solidFill>
              </a:rPr>
              <a:t>Call for a function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B44019-5534-8C4A-8372-698A7A1236F3}"/>
              </a:ext>
            </a:extLst>
          </p:cNvPr>
          <p:cNvSpPr txBox="1"/>
          <p:nvPr/>
        </p:nvSpPr>
        <p:spPr>
          <a:xfrm>
            <a:off x="1832110" y="3783789"/>
            <a:ext cx="2358146" cy="50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D2D11"/>
                </a:solidFill>
              </a:rPr>
              <a:t>Define X and/or 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FC31F0-5243-8F41-8130-68C1F88744A6}"/>
              </a:ext>
            </a:extLst>
          </p:cNvPr>
          <p:cNvSpPr txBox="1"/>
          <p:nvPr/>
        </p:nvSpPr>
        <p:spPr>
          <a:xfrm>
            <a:off x="1377695" y="2100751"/>
            <a:ext cx="5060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3D2D11"/>
                </a:solidFill>
              </a:rPr>
              <a:t>There are 3 steps to make a simple plot</a:t>
            </a:r>
            <a:endParaRPr lang="en-CN" sz="7200" dirty="0">
              <a:solidFill>
                <a:srgbClr val="3D2D1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23401E-BEA7-E948-B1FD-15D84ED5363B}"/>
              </a:ext>
            </a:extLst>
          </p:cNvPr>
          <p:cNvSpPr txBox="1"/>
          <p:nvPr/>
        </p:nvSpPr>
        <p:spPr>
          <a:xfrm>
            <a:off x="5720203" y="2799432"/>
            <a:ext cx="1569660" cy="498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D2E12"/>
                </a:solidFill>
                <a:latin typeface="Andale Mono" panose="020B0509000000000004" pitchFamily="49" charset="0"/>
              </a:rPr>
              <a:t>ggplot2()</a:t>
            </a:r>
          </a:p>
        </p:txBody>
      </p:sp>
    </p:spTree>
    <p:extLst>
      <p:ext uri="{BB962C8B-B14F-4D97-AF65-F5344CB8AC3E}">
        <p14:creationId xmlns:p14="http://schemas.microsoft.com/office/powerpoint/2010/main" val="347328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00B42-09B6-104C-8791-669803E7C7C9}"/>
              </a:ext>
            </a:extLst>
          </p:cNvPr>
          <p:cNvSpPr txBox="1"/>
          <p:nvPr/>
        </p:nvSpPr>
        <p:spPr>
          <a:xfrm>
            <a:off x="6840865" y="590818"/>
            <a:ext cx="48508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6000" dirty="0">
                <a:solidFill>
                  <a:srgbClr val="3D2D11"/>
                </a:solidFill>
              </a:rPr>
              <a:t>Dealing with</a:t>
            </a:r>
          </a:p>
          <a:p>
            <a:r>
              <a:rPr lang="en-CN" sz="4800" dirty="0">
                <a:solidFill>
                  <a:srgbClr val="3D2D11"/>
                </a:solidFill>
              </a:rPr>
              <a:t>MULTIPLE GRAPHS</a:t>
            </a:r>
          </a:p>
        </p:txBody>
      </p:sp>
    </p:spTree>
    <p:extLst>
      <p:ext uri="{BB962C8B-B14F-4D97-AF65-F5344CB8AC3E}">
        <p14:creationId xmlns:p14="http://schemas.microsoft.com/office/powerpoint/2010/main" val="3221755122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B09A2F1-9C29-5042-8834-1143E56AE6C7}"/>
              </a:ext>
            </a:extLst>
          </p:cNvPr>
          <p:cNvSpPr txBox="1"/>
          <p:nvPr/>
        </p:nvSpPr>
        <p:spPr>
          <a:xfrm>
            <a:off x="1267968" y="1085088"/>
            <a:ext cx="57477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6000" dirty="0">
                <a:solidFill>
                  <a:srgbClr val="3D2D11"/>
                </a:solidFill>
              </a:rPr>
              <a:t>Panel arrangment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86EF7F-C7A7-4B49-A376-B215DF99D979}"/>
              </a:ext>
            </a:extLst>
          </p:cNvPr>
          <p:cNvSpPr txBox="1"/>
          <p:nvPr/>
        </p:nvSpPr>
        <p:spPr>
          <a:xfrm>
            <a:off x="1267968" y="2100751"/>
            <a:ext cx="3168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3D2D11"/>
                </a:solidFill>
              </a:rPr>
              <a:t>Plotting multiple graphs</a:t>
            </a:r>
            <a:endParaRPr lang="en-CN" sz="7200" dirty="0">
              <a:solidFill>
                <a:srgbClr val="3D2D1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14335B-17EA-9448-A35A-52AE31B8D8AE}"/>
              </a:ext>
            </a:extLst>
          </p:cNvPr>
          <p:cNvSpPr txBox="1"/>
          <p:nvPr/>
        </p:nvSpPr>
        <p:spPr>
          <a:xfrm>
            <a:off x="2964465" y="4849618"/>
            <a:ext cx="3191899" cy="699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&gt; 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install.packages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("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ggpubr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")</a:t>
            </a:r>
            <a:endParaRPr lang="en-US" sz="1400" dirty="0">
              <a:solidFill>
                <a:srgbClr val="3D2E12"/>
              </a:solidFill>
              <a:latin typeface="Andale Mono" panose="020B05090000000000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&gt; library(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ggpubr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)</a:t>
            </a:r>
            <a:endParaRPr lang="en-US" sz="1400" dirty="0">
              <a:solidFill>
                <a:srgbClr val="3D2E12"/>
              </a:solidFill>
              <a:latin typeface="Andale Mono" panose="020B0509000000000004" pitchFamily="49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0528CAE-B5C7-9F40-9B68-7C2926B94643}"/>
              </a:ext>
            </a:extLst>
          </p:cNvPr>
          <p:cNvSpPr/>
          <p:nvPr/>
        </p:nvSpPr>
        <p:spPr>
          <a:xfrm>
            <a:off x="7810052" y="253213"/>
            <a:ext cx="3797449" cy="3175787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6B4E1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0184DD5-D492-834E-8F77-B6E77E5475FC}"/>
              </a:ext>
            </a:extLst>
          </p:cNvPr>
          <p:cNvSpPr/>
          <p:nvPr/>
        </p:nvSpPr>
        <p:spPr>
          <a:xfrm>
            <a:off x="7810052" y="3577984"/>
            <a:ext cx="3797449" cy="3175787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6B4E1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3" name="Picture 2" descr="Diagram, shape&#10;&#10;Description automatically generated">
            <a:extLst>
              <a:ext uri="{FF2B5EF4-FFF2-40B4-BE49-F238E27FC236}">
                <a16:creationId xmlns:a16="http://schemas.microsoft.com/office/drawing/2014/main" id="{349141A5-B07B-FD4F-9105-2B5FD98DD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844" y="519432"/>
            <a:ext cx="3545863" cy="2434356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FDAC52C4-3F4E-4544-8BD3-5392D338085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240" y="3790864"/>
            <a:ext cx="3127072" cy="28092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DD03DD6-9E20-0745-903C-065EFCD13CD7}"/>
              </a:ext>
            </a:extLst>
          </p:cNvPr>
          <p:cNvSpPr txBox="1"/>
          <p:nvPr/>
        </p:nvSpPr>
        <p:spPr>
          <a:xfrm>
            <a:off x="2107023" y="2953788"/>
            <a:ext cx="3973332" cy="727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3D2D11"/>
                </a:solidFill>
              </a:rPr>
              <a:t>facet_wrap</a:t>
            </a:r>
            <a:r>
              <a:rPr lang="en-US" sz="2400" dirty="0">
                <a:solidFill>
                  <a:srgbClr val="3D2D11"/>
                </a:solidFill>
              </a:rPr>
              <a:t>() or </a:t>
            </a:r>
            <a:r>
              <a:rPr lang="en-US" sz="2400" dirty="0" err="1">
                <a:solidFill>
                  <a:srgbClr val="3D2D11"/>
                </a:solidFill>
              </a:rPr>
              <a:t>facet_grid</a:t>
            </a:r>
            <a:r>
              <a:rPr lang="en-US" sz="2400" dirty="0">
                <a:solidFill>
                  <a:srgbClr val="3D2D11"/>
                </a:solidFill>
              </a:rPr>
              <a:t>()</a:t>
            </a:r>
            <a:endParaRPr lang="en-CN" sz="7200" dirty="0">
              <a:solidFill>
                <a:srgbClr val="3D2D1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E4A235-2B87-A741-8313-25C658756BAC}"/>
              </a:ext>
            </a:extLst>
          </p:cNvPr>
          <p:cNvSpPr txBox="1"/>
          <p:nvPr/>
        </p:nvSpPr>
        <p:spPr>
          <a:xfrm>
            <a:off x="2107023" y="4029679"/>
            <a:ext cx="1963551" cy="727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3D2D11"/>
                </a:solidFill>
              </a:rPr>
              <a:t>ggarrange</a:t>
            </a:r>
            <a:r>
              <a:rPr lang="en-US" sz="2400" dirty="0">
                <a:solidFill>
                  <a:srgbClr val="3D2D11"/>
                </a:solidFill>
              </a:rPr>
              <a:t>()</a:t>
            </a:r>
            <a:endParaRPr lang="en-US" sz="2400" dirty="0">
              <a:solidFill>
                <a:srgbClr val="B081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620125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B09A2F1-9C29-5042-8834-1143E56AE6C7}"/>
              </a:ext>
            </a:extLst>
          </p:cNvPr>
          <p:cNvSpPr txBox="1"/>
          <p:nvPr/>
        </p:nvSpPr>
        <p:spPr>
          <a:xfrm>
            <a:off x="1267968" y="1085088"/>
            <a:ext cx="57477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6000" dirty="0">
                <a:solidFill>
                  <a:srgbClr val="3D2D11"/>
                </a:solidFill>
              </a:rPr>
              <a:t>Panel arrangment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86EF7F-C7A7-4B49-A376-B215DF99D979}"/>
              </a:ext>
            </a:extLst>
          </p:cNvPr>
          <p:cNvSpPr txBox="1"/>
          <p:nvPr/>
        </p:nvSpPr>
        <p:spPr>
          <a:xfrm>
            <a:off x="1267968" y="2100751"/>
            <a:ext cx="3168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3D2D11"/>
                </a:solidFill>
              </a:rPr>
              <a:t>Plotting multiple graphs</a:t>
            </a:r>
            <a:endParaRPr lang="en-CN" sz="7200" dirty="0">
              <a:solidFill>
                <a:srgbClr val="3D2D1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0528CAE-B5C7-9F40-9B68-7C2926B94643}"/>
              </a:ext>
            </a:extLst>
          </p:cNvPr>
          <p:cNvSpPr/>
          <p:nvPr/>
        </p:nvSpPr>
        <p:spPr>
          <a:xfrm>
            <a:off x="7810052" y="253213"/>
            <a:ext cx="3797449" cy="3175787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6B4E1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0184DD5-D492-834E-8F77-B6E77E5475FC}"/>
              </a:ext>
            </a:extLst>
          </p:cNvPr>
          <p:cNvSpPr/>
          <p:nvPr/>
        </p:nvSpPr>
        <p:spPr>
          <a:xfrm>
            <a:off x="7810052" y="3577984"/>
            <a:ext cx="3797449" cy="3175787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6B4E1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3" name="Picture 2" descr="Diagram, shape&#10;&#10;Description automatically generated">
            <a:extLst>
              <a:ext uri="{FF2B5EF4-FFF2-40B4-BE49-F238E27FC236}">
                <a16:creationId xmlns:a16="http://schemas.microsoft.com/office/drawing/2014/main" id="{349141A5-B07B-FD4F-9105-2B5FD98DD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844" y="519432"/>
            <a:ext cx="3545863" cy="243435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65E0BE2-F30C-3A4B-901F-FE1D8682E943}"/>
              </a:ext>
            </a:extLst>
          </p:cNvPr>
          <p:cNvSpPr txBox="1"/>
          <p:nvPr/>
        </p:nvSpPr>
        <p:spPr>
          <a:xfrm>
            <a:off x="2107023" y="2953788"/>
            <a:ext cx="3973332" cy="727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3D2D11"/>
                </a:solidFill>
              </a:rPr>
              <a:t>facet_wrap</a:t>
            </a:r>
            <a:r>
              <a:rPr lang="en-US" sz="2400" dirty="0">
                <a:solidFill>
                  <a:srgbClr val="3D2D11"/>
                </a:solidFill>
              </a:rPr>
              <a:t>() or </a:t>
            </a:r>
            <a:r>
              <a:rPr lang="en-US" sz="2400" dirty="0" err="1">
                <a:solidFill>
                  <a:srgbClr val="3D2D11"/>
                </a:solidFill>
              </a:rPr>
              <a:t>facet_grid</a:t>
            </a:r>
            <a:r>
              <a:rPr lang="en-US" sz="2400" dirty="0">
                <a:solidFill>
                  <a:srgbClr val="3D2D11"/>
                </a:solidFill>
              </a:rPr>
              <a:t>()</a:t>
            </a:r>
            <a:endParaRPr lang="en-CN" sz="7200" dirty="0">
              <a:solidFill>
                <a:srgbClr val="3D2D11"/>
              </a:solidFill>
            </a:endParaRP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FDAC52C4-3F4E-4544-8BD3-5392D338085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240" y="3790864"/>
            <a:ext cx="3127072" cy="28092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7F6B8E-175C-C54F-A6A3-1D0B29C3A5BB}"/>
              </a:ext>
            </a:extLst>
          </p:cNvPr>
          <p:cNvSpPr txBox="1"/>
          <p:nvPr/>
        </p:nvSpPr>
        <p:spPr>
          <a:xfrm>
            <a:off x="2109222" y="4381317"/>
            <a:ext cx="1963551" cy="727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3D2D11"/>
                </a:solidFill>
              </a:rPr>
              <a:t>ggarrange</a:t>
            </a:r>
            <a:r>
              <a:rPr lang="en-US" sz="2400" dirty="0">
                <a:solidFill>
                  <a:srgbClr val="3D2D11"/>
                </a:solidFill>
              </a:rPr>
              <a:t>()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19F724-B457-044A-B36B-C1E8FEFA66F7}"/>
              </a:ext>
            </a:extLst>
          </p:cNvPr>
          <p:cNvSpPr txBox="1"/>
          <p:nvPr/>
        </p:nvSpPr>
        <p:spPr>
          <a:xfrm>
            <a:off x="2906299" y="3869410"/>
            <a:ext cx="3836307" cy="376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&gt; 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ggplot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()+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geom_bar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()+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facet_wrap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</a:t>
            </a:r>
            <a:endParaRPr lang="en-US" sz="1400" dirty="0">
              <a:solidFill>
                <a:srgbClr val="3D2E12"/>
              </a:solidFill>
              <a:latin typeface="Andale Mono" panose="020B050900000000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6D1899-9493-5348-907E-E5603032CA42}"/>
              </a:ext>
            </a:extLst>
          </p:cNvPr>
          <p:cNvSpPr txBox="1"/>
          <p:nvPr/>
        </p:nvSpPr>
        <p:spPr>
          <a:xfrm>
            <a:off x="2906299" y="5296939"/>
            <a:ext cx="4373313" cy="1022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&gt; p &lt;- 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ggplot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()+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geom_bar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 </a:t>
            </a:r>
            <a:r>
              <a:rPr lang="en-US" sz="1400" b="1" dirty="0">
                <a:solidFill>
                  <a:srgbClr val="B0812B"/>
                </a:solidFill>
                <a:latin typeface="Andale Mono" panose="020B0509000000000004" pitchFamily="49" charset="0"/>
              </a:rPr>
              <a:t>+theme()</a:t>
            </a: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&gt; q &lt;- 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ggplot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()+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geom_boxplot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 </a:t>
            </a:r>
            <a:r>
              <a:rPr lang="en-US" sz="1400" b="1" dirty="0">
                <a:solidFill>
                  <a:srgbClr val="B0812B"/>
                </a:solidFill>
                <a:latin typeface="Andale Mono" panose="020B0509000000000004" pitchFamily="49" charset="0"/>
              </a:rPr>
              <a:t>+theme()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3D2E12"/>
                </a:solidFill>
                <a:latin typeface="Andale Mono" panose="020B0509000000000004" pitchFamily="49" charset="0"/>
              </a:rPr>
              <a:t>&gt; </a:t>
            </a:r>
            <a:r>
              <a:rPr lang="en-US" sz="1400" dirty="0" err="1">
                <a:solidFill>
                  <a:srgbClr val="3D2E12"/>
                </a:solidFill>
                <a:latin typeface="Andale Mono" panose="020B0509000000000004" pitchFamily="49" charset="0"/>
              </a:rPr>
              <a:t>ggarrange</a:t>
            </a:r>
            <a:r>
              <a:rPr lang="en-US" sz="1400" dirty="0">
                <a:solidFill>
                  <a:srgbClr val="3D2E12"/>
                </a:solidFill>
                <a:latin typeface="Andale Mono" panose="020B0509000000000004" pitchFamily="49" charset="0"/>
              </a:rPr>
              <a:t>( p, q )</a:t>
            </a:r>
          </a:p>
        </p:txBody>
      </p:sp>
    </p:spTree>
    <p:extLst>
      <p:ext uri="{BB962C8B-B14F-4D97-AF65-F5344CB8AC3E}">
        <p14:creationId xmlns:p14="http://schemas.microsoft.com/office/powerpoint/2010/main" val="2971252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B09A2F1-9C29-5042-8834-1143E56AE6C7}"/>
              </a:ext>
            </a:extLst>
          </p:cNvPr>
          <p:cNvSpPr txBox="1"/>
          <p:nvPr/>
        </p:nvSpPr>
        <p:spPr>
          <a:xfrm>
            <a:off x="1267968" y="519432"/>
            <a:ext cx="57477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6000" dirty="0">
                <a:solidFill>
                  <a:srgbClr val="3D2D11"/>
                </a:solidFill>
              </a:rPr>
              <a:t>Panel arrangment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86EF7F-C7A7-4B49-A376-B215DF99D979}"/>
              </a:ext>
            </a:extLst>
          </p:cNvPr>
          <p:cNvSpPr txBox="1"/>
          <p:nvPr/>
        </p:nvSpPr>
        <p:spPr>
          <a:xfrm>
            <a:off x="1267968" y="1535095"/>
            <a:ext cx="3829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3D2D11"/>
                </a:solidFill>
              </a:rPr>
              <a:t>facet_wrap</a:t>
            </a:r>
            <a:r>
              <a:rPr lang="en-US" sz="2400" dirty="0">
                <a:solidFill>
                  <a:srgbClr val="3D2D11"/>
                </a:solidFill>
              </a:rPr>
              <a:t>() and </a:t>
            </a:r>
            <a:r>
              <a:rPr lang="en-US" sz="2400" dirty="0" err="1">
                <a:solidFill>
                  <a:srgbClr val="3D2D11"/>
                </a:solidFill>
              </a:rPr>
              <a:t>facet_grid</a:t>
            </a:r>
            <a:r>
              <a:rPr lang="en-US" sz="2400" dirty="0">
                <a:solidFill>
                  <a:srgbClr val="3D2D11"/>
                </a:solidFill>
              </a:rPr>
              <a:t>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E3915A-D2D8-9744-A349-1CD56E6F92AC}"/>
              </a:ext>
            </a:extLst>
          </p:cNvPr>
          <p:cNvSpPr txBox="1"/>
          <p:nvPr/>
        </p:nvSpPr>
        <p:spPr>
          <a:xfrm>
            <a:off x="2130372" y="2350703"/>
            <a:ext cx="3669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3D2D11"/>
                </a:solidFill>
              </a:rPr>
              <a:t>They require </a:t>
            </a:r>
            <a:r>
              <a:rPr lang="en-US" sz="2000" b="1" u="sng" dirty="0">
                <a:solidFill>
                  <a:srgbClr val="3D2D11"/>
                </a:solidFill>
              </a:rPr>
              <a:t>long format </a:t>
            </a:r>
            <a:r>
              <a:rPr lang="en-US" sz="2000" dirty="0">
                <a:solidFill>
                  <a:srgbClr val="3D2D11"/>
                </a:solidFill>
              </a:rPr>
              <a:t>dataset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50B3DD-17FD-3948-9DD2-68D19463D55D}"/>
              </a:ext>
            </a:extLst>
          </p:cNvPr>
          <p:cNvSpPr txBox="1"/>
          <p:nvPr/>
        </p:nvSpPr>
        <p:spPr>
          <a:xfrm>
            <a:off x="3472613" y="3104756"/>
            <a:ext cx="5776838" cy="3008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3D2D11"/>
                </a:solidFill>
              </a:rPr>
              <a:t>Year	Study site		Parameter1	Parameter2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rgbClr val="3D2D1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3D2D11"/>
                </a:solidFill>
              </a:rPr>
              <a:t>2018	Site1		47.0		59.6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3D2D11"/>
                </a:solidFill>
              </a:rPr>
              <a:t>2018	Site2		48.2		60.9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3D2D11"/>
                </a:solidFill>
              </a:rPr>
              <a:t>2018	Site3		46.2		61.9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3D2D11"/>
                </a:solidFill>
              </a:rPr>
              <a:t>2019	Site1		47.5		60.6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3D2D11"/>
                </a:solidFill>
              </a:rPr>
              <a:t>2019	Site2		47.5		61.1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3D2D11"/>
                </a:solidFill>
              </a:rPr>
              <a:t>2019	Site3		45.8		64.5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B68792-171A-7D4B-8A70-F0C772CF9BD5}"/>
              </a:ext>
            </a:extLst>
          </p:cNvPr>
          <p:cNvSpPr/>
          <p:nvPr/>
        </p:nvSpPr>
        <p:spPr>
          <a:xfrm>
            <a:off x="4154173" y="3756170"/>
            <a:ext cx="1251956" cy="2582398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7AC433-AD15-4942-82C5-B2A4991E8B08}"/>
              </a:ext>
            </a:extLst>
          </p:cNvPr>
          <p:cNvSpPr txBox="1"/>
          <p:nvPr/>
        </p:nvSpPr>
        <p:spPr>
          <a:xfrm>
            <a:off x="4226019" y="3456155"/>
            <a:ext cx="1056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Grouping</a:t>
            </a:r>
          </a:p>
        </p:txBody>
      </p:sp>
    </p:spTree>
    <p:extLst>
      <p:ext uri="{BB962C8B-B14F-4D97-AF65-F5344CB8AC3E}">
        <p14:creationId xmlns:p14="http://schemas.microsoft.com/office/powerpoint/2010/main" val="351899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B09A2F1-9C29-5042-8834-1143E56AE6C7}"/>
              </a:ext>
            </a:extLst>
          </p:cNvPr>
          <p:cNvSpPr txBox="1"/>
          <p:nvPr/>
        </p:nvSpPr>
        <p:spPr>
          <a:xfrm>
            <a:off x="1267968" y="519432"/>
            <a:ext cx="57477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6000" dirty="0">
                <a:solidFill>
                  <a:srgbClr val="3D2D11"/>
                </a:solidFill>
              </a:rPr>
              <a:t>Panel arrangment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86EF7F-C7A7-4B49-A376-B215DF99D979}"/>
              </a:ext>
            </a:extLst>
          </p:cNvPr>
          <p:cNvSpPr txBox="1"/>
          <p:nvPr/>
        </p:nvSpPr>
        <p:spPr>
          <a:xfrm>
            <a:off x="1267968" y="1535095"/>
            <a:ext cx="3829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3D2D11"/>
                </a:solidFill>
              </a:rPr>
              <a:t>facet_wrap</a:t>
            </a:r>
            <a:r>
              <a:rPr lang="en-US" sz="2400" dirty="0">
                <a:solidFill>
                  <a:srgbClr val="3D2D11"/>
                </a:solidFill>
              </a:rPr>
              <a:t>() and </a:t>
            </a:r>
            <a:r>
              <a:rPr lang="en-US" sz="2400" dirty="0" err="1">
                <a:solidFill>
                  <a:srgbClr val="3D2D11"/>
                </a:solidFill>
              </a:rPr>
              <a:t>facet_grid</a:t>
            </a:r>
            <a:r>
              <a:rPr lang="en-US" sz="2400" dirty="0">
                <a:solidFill>
                  <a:srgbClr val="3D2D11"/>
                </a:solidFill>
              </a:rPr>
              <a:t>()</a:t>
            </a:r>
          </a:p>
        </p:txBody>
      </p:sp>
      <p:pic>
        <p:nvPicPr>
          <p:cNvPr id="3" name="Picture 2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FBEB1114-B8D6-9546-AEA8-2750B54D4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635" y="2122545"/>
            <a:ext cx="6888730" cy="473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46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B09A2F1-9C29-5042-8834-1143E56AE6C7}"/>
              </a:ext>
            </a:extLst>
          </p:cNvPr>
          <p:cNvSpPr txBox="1"/>
          <p:nvPr/>
        </p:nvSpPr>
        <p:spPr>
          <a:xfrm>
            <a:off x="1267968" y="519432"/>
            <a:ext cx="57477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6000" dirty="0">
                <a:solidFill>
                  <a:srgbClr val="3D2D11"/>
                </a:solidFill>
              </a:rPr>
              <a:t>Panel arrangment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86EF7F-C7A7-4B49-A376-B215DF99D979}"/>
              </a:ext>
            </a:extLst>
          </p:cNvPr>
          <p:cNvSpPr txBox="1"/>
          <p:nvPr/>
        </p:nvSpPr>
        <p:spPr>
          <a:xfrm>
            <a:off x="1267968" y="1535095"/>
            <a:ext cx="3616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3D2D11"/>
                </a:solidFill>
              </a:rPr>
              <a:t>facet_wrap</a:t>
            </a:r>
            <a:r>
              <a:rPr lang="en-US" sz="2400" dirty="0">
                <a:solidFill>
                  <a:srgbClr val="3D2D11"/>
                </a:solidFill>
              </a:rPr>
              <a:t>() vs </a:t>
            </a:r>
            <a:r>
              <a:rPr lang="en-US" sz="2400" dirty="0" err="1">
                <a:solidFill>
                  <a:srgbClr val="3D2D11"/>
                </a:solidFill>
              </a:rPr>
              <a:t>facet_grid</a:t>
            </a:r>
            <a:r>
              <a:rPr lang="en-US" sz="2400" dirty="0">
                <a:solidFill>
                  <a:srgbClr val="3D2D11"/>
                </a:solidFill>
              </a:rPr>
              <a:t>()</a:t>
            </a:r>
          </a:p>
        </p:txBody>
      </p:sp>
      <p:pic>
        <p:nvPicPr>
          <p:cNvPr id="11" name="Picture 10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38C9888-FB13-5940-94E5-C10A18FBC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446" y="2918215"/>
            <a:ext cx="5335566" cy="3667778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90165AE-6134-C543-9DE5-100270AEF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302" y="2918215"/>
            <a:ext cx="5335564" cy="36677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06A347-B4B3-3444-8327-B8850C039801}"/>
              </a:ext>
            </a:extLst>
          </p:cNvPr>
          <p:cNvSpPr txBox="1"/>
          <p:nvPr/>
        </p:nvSpPr>
        <p:spPr>
          <a:xfrm>
            <a:off x="1653935" y="2353817"/>
            <a:ext cx="3191899" cy="376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&gt; ... + 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facet_wrap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 ~Site )</a:t>
            </a:r>
            <a:endParaRPr lang="en-US" sz="1400" dirty="0">
              <a:solidFill>
                <a:srgbClr val="3D2E12"/>
              </a:solidFill>
              <a:latin typeface="Andale Mono" panose="020B050900000000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065411-15A3-8945-8C2E-2D84E8F79083}"/>
              </a:ext>
            </a:extLst>
          </p:cNvPr>
          <p:cNvSpPr txBox="1"/>
          <p:nvPr/>
        </p:nvSpPr>
        <p:spPr>
          <a:xfrm>
            <a:off x="7378796" y="2353817"/>
            <a:ext cx="3084499" cy="376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&gt; ... + 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facet_grid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 ~Site )</a:t>
            </a:r>
            <a:endParaRPr lang="en-US" sz="1400" dirty="0">
              <a:solidFill>
                <a:srgbClr val="3D2E12"/>
              </a:solidFill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028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B09A2F1-9C29-5042-8834-1143E56AE6C7}"/>
              </a:ext>
            </a:extLst>
          </p:cNvPr>
          <p:cNvSpPr txBox="1"/>
          <p:nvPr/>
        </p:nvSpPr>
        <p:spPr>
          <a:xfrm>
            <a:off x="1267968" y="519432"/>
            <a:ext cx="57477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6000" dirty="0">
                <a:solidFill>
                  <a:srgbClr val="3D2D11"/>
                </a:solidFill>
              </a:rPr>
              <a:t>Panel arrangment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86EF7F-C7A7-4B49-A376-B215DF99D979}"/>
              </a:ext>
            </a:extLst>
          </p:cNvPr>
          <p:cNvSpPr txBox="1"/>
          <p:nvPr/>
        </p:nvSpPr>
        <p:spPr>
          <a:xfrm>
            <a:off x="1267968" y="1535095"/>
            <a:ext cx="3616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3D2D11"/>
                </a:solidFill>
              </a:rPr>
              <a:t>facet_wrap</a:t>
            </a:r>
            <a:r>
              <a:rPr lang="en-US" sz="2400" dirty="0">
                <a:solidFill>
                  <a:srgbClr val="3D2D11"/>
                </a:solidFill>
              </a:rPr>
              <a:t>() vs </a:t>
            </a:r>
            <a:r>
              <a:rPr lang="en-US" sz="2400" dirty="0" err="1">
                <a:solidFill>
                  <a:srgbClr val="3D2D11"/>
                </a:solidFill>
              </a:rPr>
              <a:t>facet_grid</a:t>
            </a:r>
            <a:r>
              <a:rPr lang="en-US" sz="2400" dirty="0">
                <a:solidFill>
                  <a:srgbClr val="3D2D11"/>
                </a:solidFill>
              </a:rPr>
              <a:t>()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064A8E-9DC1-1F42-8E49-C104FDC05730}"/>
              </a:ext>
            </a:extLst>
          </p:cNvPr>
          <p:cNvSpPr txBox="1"/>
          <p:nvPr/>
        </p:nvSpPr>
        <p:spPr>
          <a:xfrm>
            <a:off x="1653935" y="2353817"/>
            <a:ext cx="3514104" cy="376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&gt; ... + 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facet_wrap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 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Site~Year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 )</a:t>
            </a:r>
            <a:endParaRPr lang="en-US" sz="1400" dirty="0">
              <a:solidFill>
                <a:srgbClr val="3D2E12"/>
              </a:solidFill>
              <a:latin typeface="Andale Mono" panose="020B05090000000000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868437-4EE9-0241-8F34-86F41C8CFB1E}"/>
              </a:ext>
            </a:extLst>
          </p:cNvPr>
          <p:cNvSpPr txBox="1"/>
          <p:nvPr/>
        </p:nvSpPr>
        <p:spPr>
          <a:xfrm>
            <a:off x="7378796" y="2353817"/>
            <a:ext cx="3514104" cy="376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&gt; ... + 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facet_grid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 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Site~Year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 )</a:t>
            </a:r>
            <a:endParaRPr lang="en-US" sz="1400" dirty="0">
              <a:solidFill>
                <a:srgbClr val="3D2E12"/>
              </a:solidFill>
              <a:latin typeface="Andale Mono" panose="020B0509000000000004" pitchFamily="49" charset="0"/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A9874DB7-B018-3B40-A75D-97207090C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435" y="3012423"/>
            <a:ext cx="4988213" cy="3429000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6E9C1CB-0F45-B54A-A402-5CE7C72EC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708" y="3012422"/>
            <a:ext cx="4988213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90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B09A2F1-9C29-5042-8834-1143E56AE6C7}"/>
              </a:ext>
            </a:extLst>
          </p:cNvPr>
          <p:cNvSpPr txBox="1"/>
          <p:nvPr/>
        </p:nvSpPr>
        <p:spPr>
          <a:xfrm>
            <a:off x="5495723" y="519432"/>
            <a:ext cx="57477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N" sz="6000" dirty="0">
                <a:solidFill>
                  <a:srgbClr val="3D2D11"/>
                </a:solidFill>
              </a:rPr>
              <a:t>Panel arrangment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86EF7F-C7A7-4B49-A376-B215DF99D979}"/>
              </a:ext>
            </a:extLst>
          </p:cNvPr>
          <p:cNvSpPr txBox="1"/>
          <p:nvPr/>
        </p:nvSpPr>
        <p:spPr>
          <a:xfrm>
            <a:off x="9626148" y="1535095"/>
            <a:ext cx="1617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err="1">
                <a:solidFill>
                  <a:srgbClr val="3D2D11"/>
                </a:solidFill>
              </a:rPr>
              <a:t>ggarrange</a:t>
            </a:r>
            <a:r>
              <a:rPr lang="en-US" sz="2400" dirty="0">
                <a:solidFill>
                  <a:srgbClr val="3D2D11"/>
                </a:solidFill>
              </a:rPr>
              <a:t>()</a:t>
            </a:r>
          </a:p>
        </p:txBody>
      </p:sp>
      <p:pic>
        <p:nvPicPr>
          <p:cNvPr id="15" name="Picture 14" descr="A picture containing diagram&#10;&#10;Description automatically generated">
            <a:extLst>
              <a:ext uri="{FF2B5EF4-FFF2-40B4-BE49-F238E27FC236}">
                <a16:creationId xmlns:a16="http://schemas.microsoft.com/office/drawing/2014/main" id="{3DA7554F-015B-8644-827B-600C3ABAC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003" y="2131095"/>
            <a:ext cx="5997046" cy="41224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089F2E-7432-9A44-BC37-00A026F4DC28}"/>
              </a:ext>
            </a:extLst>
          </p:cNvPr>
          <p:cNvSpPr txBox="1"/>
          <p:nvPr/>
        </p:nvSpPr>
        <p:spPr>
          <a:xfrm>
            <a:off x="8119098" y="3163339"/>
            <a:ext cx="3084499" cy="17498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&gt; G1 &lt;- 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ggplot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()+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geom_xxx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&gt; G2 &lt;- 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ggplot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()+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geom_xxx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&gt; G3 &lt;- 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ggplot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()+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geom_xxx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</a:t>
            </a:r>
          </a:p>
          <a:p>
            <a:pPr>
              <a:lnSpc>
                <a:spcPct val="200000"/>
              </a:lnSpc>
            </a:pPr>
            <a:r>
              <a:rPr lang="en-US" sz="1400" dirty="0">
                <a:solidFill>
                  <a:srgbClr val="3D2E12"/>
                </a:solidFill>
                <a:latin typeface="Andale Mono" panose="020B0509000000000004" pitchFamily="49" charset="0"/>
              </a:rPr>
              <a:t>&gt; </a:t>
            </a:r>
            <a:r>
              <a:rPr lang="en-US" sz="1400" dirty="0" err="1">
                <a:solidFill>
                  <a:srgbClr val="3D2E12"/>
                </a:solidFill>
                <a:latin typeface="Andale Mono" panose="020B0509000000000004" pitchFamily="49" charset="0"/>
              </a:rPr>
              <a:t>ggarrange</a:t>
            </a:r>
            <a:r>
              <a:rPr lang="en-US" sz="1400" dirty="0">
                <a:solidFill>
                  <a:srgbClr val="3D2E12"/>
                </a:solidFill>
                <a:latin typeface="Andale Mono" panose="020B0509000000000004" pitchFamily="49" charset="0"/>
              </a:rPr>
              <a:t>( G1, G2, G3 )</a:t>
            </a:r>
          </a:p>
        </p:txBody>
      </p:sp>
    </p:spTree>
    <p:extLst>
      <p:ext uri="{BB962C8B-B14F-4D97-AF65-F5344CB8AC3E}">
        <p14:creationId xmlns:p14="http://schemas.microsoft.com/office/powerpoint/2010/main" val="2277171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B09A2F1-9C29-5042-8834-1143E56AE6C7}"/>
              </a:ext>
            </a:extLst>
          </p:cNvPr>
          <p:cNvSpPr txBox="1"/>
          <p:nvPr/>
        </p:nvSpPr>
        <p:spPr>
          <a:xfrm>
            <a:off x="5495723" y="519432"/>
            <a:ext cx="57477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N" sz="6000" dirty="0">
                <a:solidFill>
                  <a:srgbClr val="3D2D11"/>
                </a:solidFill>
              </a:rPr>
              <a:t>Panel arrangment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86EF7F-C7A7-4B49-A376-B215DF99D979}"/>
              </a:ext>
            </a:extLst>
          </p:cNvPr>
          <p:cNvSpPr txBox="1"/>
          <p:nvPr/>
        </p:nvSpPr>
        <p:spPr>
          <a:xfrm>
            <a:off x="9626148" y="1535095"/>
            <a:ext cx="1617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err="1">
                <a:solidFill>
                  <a:srgbClr val="3D2D11"/>
                </a:solidFill>
              </a:rPr>
              <a:t>ggarrange</a:t>
            </a:r>
            <a:r>
              <a:rPr lang="en-US" sz="2400" dirty="0">
                <a:solidFill>
                  <a:srgbClr val="3D2D11"/>
                </a:solidFill>
              </a:rPr>
              <a:t>()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9CF241C-E6FE-DB4F-A49A-2B7618C15A9C}"/>
              </a:ext>
            </a:extLst>
          </p:cNvPr>
          <p:cNvCxnSpPr>
            <a:cxnSpLocks/>
          </p:cNvCxnSpPr>
          <p:nvPr/>
        </p:nvCxnSpPr>
        <p:spPr>
          <a:xfrm>
            <a:off x="1021977" y="2764715"/>
            <a:ext cx="59059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B877A2-409C-6240-97A6-D567BA1FFB28}"/>
              </a:ext>
            </a:extLst>
          </p:cNvPr>
          <p:cNvCxnSpPr>
            <a:cxnSpLocks/>
          </p:cNvCxnSpPr>
          <p:nvPr/>
        </p:nvCxnSpPr>
        <p:spPr>
          <a:xfrm>
            <a:off x="1021977" y="3917576"/>
            <a:ext cx="59059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B9A7B15-6D91-8941-9EBF-1EA69DBC16F9}"/>
              </a:ext>
            </a:extLst>
          </p:cNvPr>
          <p:cNvCxnSpPr>
            <a:cxnSpLocks/>
          </p:cNvCxnSpPr>
          <p:nvPr/>
        </p:nvCxnSpPr>
        <p:spPr>
          <a:xfrm>
            <a:off x="1021977" y="5090160"/>
            <a:ext cx="59059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2F59F2-114E-FB48-B1E2-3225B923BE78}"/>
              </a:ext>
            </a:extLst>
          </p:cNvPr>
          <p:cNvCxnSpPr>
            <a:cxnSpLocks/>
          </p:cNvCxnSpPr>
          <p:nvPr/>
        </p:nvCxnSpPr>
        <p:spPr>
          <a:xfrm flipV="1">
            <a:off x="1905897" y="2180231"/>
            <a:ext cx="0" cy="35547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EBE660D-6AAC-4B45-90AF-7AE4CCF49993}"/>
              </a:ext>
            </a:extLst>
          </p:cNvPr>
          <p:cNvCxnSpPr>
            <a:cxnSpLocks/>
          </p:cNvCxnSpPr>
          <p:nvPr/>
        </p:nvCxnSpPr>
        <p:spPr>
          <a:xfrm flipV="1">
            <a:off x="3144819" y="2180231"/>
            <a:ext cx="0" cy="35547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376C012-0315-4247-91F2-0FBB4EA5B434}"/>
              </a:ext>
            </a:extLst>
          </p:cNvPr>
          <p:cNvCxnSpPr>
            <a:cxnSpLocks/>
          </p:cNvCxnSpPr>
          <p:nvPr/>
        </p:nvCxnSpPr>
        <p:spPr>
          <a:xfrm flipV="1">
            <a:off x="4554071" y="2180231"/>
            <a:ext cx="0" cy="35547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2413011-A866-7D40-AE20-A947AE7DE962}"/>
              </a:ext>
            </a:extLst>
          </p:cNvPr>
          <p:cNvCxnSpPr>
            <a:cxnSpLocks/>
          </p:cNvCxnSpPr>
          <p:nvPr/>
        </p:nvCxnSpPr>
        <p:spPr>
          <a:xfrm flipV="1">
            <a:off x="5995595" y="2180231"/>
            <a:ext cx="0" cy="35547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453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B09A2F1-9C29-5042-8834-1143E56AE6C7}"/>
              </a:ext>
            </a:extLst>
          </p:cNvPr>
          <p:cNvSpPr txBox="1"/>
          <p:nvPr/>
        </p:nvSpPr>
        <p:spPr>
          <a:xfrm>
            <a:off x="5495723" y="519432"/>
            <a:ext cx="57477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N" sz="6000" dirty="0">
                <a:solidFill>
                  <a:srgbClr val="3D2D11"/>
                </a:solidFill>
              </a:rPr>
              <a:t>Panel arrangment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86EF7F-C7A7-4B49-A376-B215DF99D979}"/>
              </a:ext>
            </a:extLst>
          </p:cNvPr>
          <p:cNvSpPr txBox="1"/>
          <p:nvPr/>
        </p:nvSpPr>
        <p:spPr>
          <a:xfrm>
            <a:off x="9626148" y="1535095"/>
            <a:ext cx="1617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err="1">
                <a:solidFill>
                  <a:srgbClr val="3D2D11"/>
                </a:solidFill>
              </a:rPr>
              <a:t>ggarrange</a:t>
            </a:r>
            <a:r>
              <a:rPr lang="en-US" sz="2400" dirty="0">
                <a:solidFill>
                  <a:srgbClr val="3D2D11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711046-7EDA-0F4D-B13F-DDCC381308E8}"/>
              </a:ext>
            </a:extLst>
          </p:cNvPr>
          <p:cNvSpPr txBox="1"/>
          <p:nvPr/>
        </p:nvSpPr>
        <p:spPr>
          <a:xfrm>
            <a:off x="8119098" y="3163339"/>
            <a:ext cx="3084499" cy="8881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&gt; G1 &lt;- 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ggplot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()+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geom_xxx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&gt; G1</a:t>
            </a:r>
            <a:endParaRPr lang="en-US" sz="1400" dirty="0">
              <a:solidFill>
                <a:srgbClr val="3D2E12"/>
              </a:solidFill>
              <a:latin typeface="Andale Mono" panose="020B05090000000000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9CF241C-E6FE-DB4F-A49A-2B7618C15A9C}"/>
              </a:ext>
            </a:extLst>
          </p:cNvPr>
          <p:cNvCxnSpPr>
            <a:cxnSpLocks/>
          </p:cNvCxnSpPr>
          <p:nvPr/>
        </p:nvCxnSpPr>
        <p:spPr>
          <a:xfrm>
            <a:off x="1021977" y="2764715"/>
            <a:ext cx="59059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B877A2-409C-6240-97A6-D567BA1FFB28}"/>
              </a:ext>
            </a:extLst>
          </p:cNvPr>
          <p:cNvCxnSpPr>
            <a:cxnSpLocks/>
          </p:cNvCxnSpPr>
          <p:nvPr/>
        </p:nvCxnSpPr>
        <p:spPr>
          <a:xfrm>
            <a:off x="1021977" y="3917576"/>
            <a:ext cx="59059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B9A7B15-6D91-8941-9EBF-1EA69DBC16F9}"/>
              </a:ext>
            </a:extLst>
          </p:cNvPr>
          <p:cNvCxnSpPr>
            <a:cxnSpLocks/>
          </p:cNvCxnSpPr>
          <p:nvPr/>
        </p:nvCxnSpPr>
        <p:spPr>
          <a:xfrm>
            <a:off x="1021977" y="5090160"/>
            <a:ext cx="59059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2F59F2-114E-FB48-B1E2-3225B923BE78}"/>
              </a:ext>
            </a:extLst>
          </p:cNvPr>
          <p:cNvCxnSpPr>
            <a:cxnSpLocks/>
          </p:cNvCxnSpPr>
          <p:nvPr/>
        </p:nvCxnSpPr>
        <p:spPr>
          <a:xfrm flipV="1">
            <a:off x="1905897" y="2180231"/>
            <a:ext cx="0" cy="35547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EBE660D-6AAC-4B45-90AF-7AE4CCF49993}"/>
              </a:ext>
            </a:extLst>
          </p:cNvPr>
          <p:cNvCxnSpPr>
            <a:cxnSpLocks/>
          </p:cNvCxnSpPr>
          <p:nvPr/>
        </p:nvCxnSpPr>
        <p:spPr>
          <a:xfrm flipV="1">
            <a:off x="3144819" y="2180231"/>
            <a:ext cx="0" cy="35547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376C012-0315-4247-91F2-0FBB4EA5B434}"/>
              </a:ext>
            </a:extLst>
          </p:cNvPr>
          <p:cNvCxnSpPr>
            <a:cxnSpLocks/>
          </p:cNvCxnSpPr>
          <p:nvPr/>
        </p:nvCxnSpPr>
        <p:spPr>
          <a:xfrm flipV="1">
            <a:off x="4554071" y="2180231"/>
            <a:ext cx="0" cy="35547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2413011-A866-7D40-AE20-A947AE7DE962}"/>
              </a:ext>
            </a:extLst>
          </p:cNvPr>
          <p:cNvCxnSpPr>
            <a:cxnSpLocks/>
          </p:cNvCxnSpPr>
          <p:nvPr/>
        </p:nvCxnSpPr>
        <p:spPr>
          <a:xfrm flipV="1">
            <a:off x="5995595" y="2180231"/>
            <a:ext cx="0" cy="35547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3E6764F-748F-A742-BFD9-6CB9AB37C3E1}"/>
              </a:ext>
            </a:extLst>
          </p:cNvPr>
          <p:cNvSpPr/>
          <p:nvPr/>
        </p:nvSpPr>
        <p:spPr>
          <a:xfrm>
            <a:off x="2026023" y="2872292"/>
            <a:ext cx="2330811" cy="21123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11AB61-249E-9B47-935B-D57EA42E7E99}"/>
              </a:ext>
            </a:extLst>
          </p:cNvPr>
          <p:cNvSpPr txBox="1"/>
          <p:nvPr/>
        </p:nvSpPr>
        <p:spPr>
          <a:xfrm>
            <a:off x="2758242" y="3532855"/>
            <a:ext cx="8258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N" sz="4400" dirty="0">
                <a:solidFill>
                  <a:srgbClr val="3D2D11"/>
                </a:solidFill>
              </a:rPr>
              <a:t>G1</a:t>
            </a:r>
          </a:p>
        </p:txBody>
      </p:sp>
    </p:spTree>
    <p:extLst>
      <p:ext uri="{BB962C8B-B14F-4D97-AF65-F5344CB8AC3E}">
        <p14:creationId xmlns:p14="http://schemas.microsoft.com/office/powerpoint/2010/main" val="1259325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C62213-96BC-B14A-B33B-B2C37EE5DD64}"/>
              </a:ext>
            </a:extLst>
          </p:cNvPr>
          <p:cNvSpPr txBox="1"/>
          <p:nvPr/>
        </p:nvSpPr>
        <p:spPr>
          <a:xfrm>
            <a:off x="1267968" y="1085088"/>
            <a:ext cx="42603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6000" dirty="0">
                <a:solidFill>
                  <a:srgbClr val="3D2D11"/>
                </a:solidFill>
              </a:rPr>
              <a:t>How to play?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AA01D-D218-FB40-8F2C-EC96E0C90057}"/>
              </a:ext>
            </a:extLst>
          </p:cNvPr>
          <p:cNvSpPr txBox="1"/>
          <p:nvPr/>
        </p:nvSpPr>
        <p:spPr>
          <a:xfrm>
            <a:off x="7872619" y="569273"/>
            <a:ext cx="2031325" cy="5461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sz="2000" dirty="0" err="1">
                <a:solidFill>
                  <a:srgbClr val="3D2E12"/>
                </a:solidFill>
                <a:latin typeface="Andale Mono" panose="020B0509000000000004" pitchFamily="49" charset="0"/>
              </a:rPr>
              <a:t>geom_bar</a:t>
            </a:r>
            <a:br>
              <a:rPr lang="en-US" sz="2000" dirty="0">
                <a:solidFill>
                  <a:srgbClr val="3D2E12"/>
                </a:solidFill>
                <a:latin typeface="Andale Mono" panose="020B0509000000000004" pitchFamily="49" charset="0"/>
              </a:rPr>
            </a:br>
            <a:r>
              <a:rPr lang="en-US" sz="2000" dirty="0" err="1">
                <a:solidFill>
                  <a:srgbClr val="3D2E12"/>
                </a:solidFill>
                <a:latin typeface="Andale Mono" panose="020B0509000000000004" pitchFamily="49" charset="0"/>
              </a:rPr>
              <a:t>geom_boxplot</a:t>
            </a:r>
            <a:endParaRPr lang="en-US" sz="2000" dirty="0">
              <a:solidFill>
                <a:srgbClr val="3D2E12"/>
              </a:solidFill>
              <a:latin typeface="Andale Mono" panose="020B0509000000000004" pitchFamily="49" charset="0"/>
            </a:endParaRPr>
          </a:p>
          <a:p>
            <a:pPr>
              <a:lnSpc>
                <a:spcPct val="300000"/>
              </a:lnSpc>
            </a:pPr>
            <a:endParaRPr lang="en-US" sz="2000" dirty="0">
              <a:solidFill>
                <a:srgbClr val="3D2E12"/>
              </a:solidFill>
              <a:latin typeface="Andale Mono" panose="020B0509000000000004" pitchFamily="49" charset="0"/>
            </a:endParaRPr>
          </a:p>
          <a:p>
            <a:pPr>
              <a:lnSpc>
                <a:spcPct val="300000"/>
              </a:lnSpc>
            </a:pPr>
            <a:r>
              <a:rPr lang="en-US" sz="2000" dirty="0" err="1">
                <a:solidFill>
                  <a:srgbClr val="3D2E12"/>
                </a:solidFill>
                <a:latin typeface="Andale Mono" panose="020B0509000000000004" pitchFamily="49" charset="0"/>
              </a:rPr>
              <a:t>geom_line</a:t>
            </a:r>
            <a:endParaRPr lang="en-US" sz="2000" dirty="0">
              <a:solidFill>
                <a:srgbClr val="3D2E12"/>
              </a:solidFill>
              <a:latin typeface="Andale Mono" panose="020B0509000000000004" pitchFamily="49" charset="0"/>
            </a:endParaRPr>
          </a:p>
          <a:p>
            <a:pPr>
              <a:lnSpc>
                <a:spcPct val="300000"/>
              </a:lnSpc>
            </a:pPr>
            <a:r>
              <a:rPr lang="en-US" sz="2000" dirty="0" err="1">
                <a:solidFill>
                  <a:srgbClr val="3D2E12"/>
                </a:solidFill>
                <a:latin typeface="Andale Mono" panose="020B0509000000000004" pitchFamily="49" charset="0"/>
              </a:rPr>
              <a:t>geom_smooth</a:t>
            </a:r>
            <a:endParaRPr lang="en-US" sz="2000" dirty="0">
              <a:solidFill>
                <a:srgbClr val="3D2E12"/>
              </a:solidFill>
              <a:latin typeface="Andale Mono" panose="020B0509000000000004" pitchFamily="49" charset="0"/>
            </a:endParaRPr>
          </a:p>
          <a:p>
            <a:pPr>
              <a:lnSpc>
                <a:spcPct val="300000"/>
              </a:lnSpc>
            </a:pPr>
            <a:r>
              <a:rPr lang="en-US" sz="2000" dirty="0">
                <a:solidFill>
                  <a:srgbClr val="3D2E12"/>
                </a:solidFill>
                <a:latin typeface="Andale Mono" panose="020B0509000000000004" pitchFamily="49" charset="0"/>
              </a:rPr>
              <a:t>and so on...</a:t>
            </a:r>
          </a:p>
        </p:txBody>
      </p:sp>
      <p:pic>
        <p:nvPicPr>
          <p:cNvPr id="15" name="Graphic 14" descr="Scatterplot with solid fill">
            <a:extLst>
              <a:ext uri="{FF2B5EF4-FFF2-40B4-BE49-F238E27FC236}">
                <a16:creationId xmlns:a16="http://schemas.microsoft.com/office/drawing/2014/main" id="{59F480C5-CE25-6845-87F9-8F69A218E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82527" y="2607895"/>
            <a:ext cx="914400" cy="914400"/>
          </a:xfrm>
          <a:prstGeom prst="rect">
            <a:avLst/>
          </a:prstGeom>
        </p:spPr>
      </p:pic>
      <p:pic>
        <p:nvPicPr>
          <p:cNvPr id="17" name="Graphic 16" descr="Bar chart with solid fill">
            <a:extLst>
              <a:ext uri="{FF2B5EF4-FFF2-40B4-BE49-F238E27FC236}">
                <a16:creationId xmlns:a16="http://schemas.microsoft.com/office/drawing/2014/main" id="{8356EECD-788C-574C-8B38-76E1C2E4B1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82527" y="733765"/>
            <a:ext cx="914400" cy="91440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1A0D298D-A34A-9A46-AFC3-973FD1FAB22F}"/>
              </a:ext>
            </a:extLst>
          </p:cNvPr>
          <p:cNvGrpSpPr/>
          <p:nvPr/>
        </p:nvGrpSpPr>
        <p:grpSpPr>
          <a:xfrm>
            <a:off x="10382527" y="3567625"/>
            <a:ext cx="914400" cy="914400"/>
            <a:chOff x="10382527" y="3567625"/>
            <a:chExt cx="914400" cy="914400"/>
          </a:xfrm>
        </p:grpSpPr>
        <p:pic>
          <p:nvPicPr>
            <p:cNvPr id="21" name="Graphic 20" descr="Upward trend with solid fill">
              <a:extLst>
                <a:ext uri="{FF2B5EF4-FFF2-40B4-BE49-F238E27FC236}">
                  <a16:creationId xmlns:a16="http://schemas.microsoft.com/office/drawing/2014/main" id="{16ECFA91-3B13-884D-86D6-880FA8C1E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382527" y="3567625"/>
              <a:ext cx="914400" cy="9144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0BB597B-9415-2D43-99A6-7567A84F3691}"/>
                </a:ext>
              </a:extLst>
            </p:cNvPr>
            <p:cNvSpPr/>
            <p:nvPr/>
          </p:nvSpPr>
          <p:spPr>
            <a:xfrm rot="2773259">
              <a:off x="10997641" y="3811243"/>
              <a:ext cx="269481" cy="162839"/>
            </a:xfrm>
            <a:prstGeom prst="rect">
              <a:avLst/>
            </a:prstGeom>
            <a:solidFill>
              <a:srgbClr val="E1DD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42" name="Left Bracket 41">
            <a:extLst>
              <a:ext uri="{FF2B5EF4-FFF2-40B4-BE49-F238E27FC236}">
                <a16:creationId xmlns:a16="http://schemas.microsoft.com/office/drawing/2014/main" id="{7A69B2FD-3192-6248-AFED-393E8BE98D61}"/>
              </a:ext>
            </a:extLst>
          </p:cNvPr>
          <p:cNvSpPr/>
          <p:nvPr/>
        </p:nvSpPr>
        <p:spPr>
          <a:xfrm>
            <a:off x="7591550" y="1120253"/>
            <a:ext cx="158818" cy="4804083"/>
          </a:xfrm>
          <a:prstGeom prst="leftBracket">
            <a:avLst/>
          </a:prstGeom>
          <a:ln w="28575">
            <a:solidFill>
              <a:srgbClr val="3D2D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EFB0137-3891-9E4D-AA78-9FF65335D30F}"/>
              </a:ext>
            </a:extLst>
          </p:cNvPr>
          <p:cNvGrpSpPr/>
          <p:nvPr/>
        </p:nvGrpSpPr>
        <p:grpSpPr>
          <a:xfrm>
            <a:off x="10396358" y="1648165"/>
            <a:ext cx="914400" cy="914400"/>
            <a:chOff x="10396358" y="1648165"/>
            <a:chExt cx="914400" cy="914400"/>
          </a:xfrm>
        </p:grpSpPr>
        <p:pic>
          <p:nvPicPr>
            <p:cNvPr id="22" name="Graphic 21" descr="Scatterplot with solid fill">
              <a:extLst>
                <a:ext uri="{FF2B5EF4-FFF2-40B4-BE49-F238E27FC236}">
                  <a16:creationId xmlns:a16="http://schemas.microsoft.com/office/drawing/2014/main" id="{BC4B3593-526A-8447-9351-C91C7B284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396358" y="1648165"/>
              <a:ext cx="914400" cy="91440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4290D8B-E713-2241-8ED0-5AF1485A20FE}"/>
                </a:ext>
              </a:extLst>
            </p:cNvPr>
            <p:cNvSpPr/>
            <p:nvPr/>
          </p:nvSpPr>
          <p:spPr>
            <a:xfrm>
              <a:off x="10608462" y="1809270"/>
              <a:ext cx="625341" cy="533472"/>
            </a:xfrm>
            <a:prstGeom prst="rect">
              <a:avLst/>
            </a:prstGeom>
            <a:solidFill>
              <a:srgbClr val="E1DD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7E0E776-E7E5-7447-8F5A-5E4C600AA69E}"/>
                </a:ext>
              </a:extLst>
            </p:cNvPr>
            <p:cNvSpPr/>
            <p:nvPr/>
          </p:nvSpPr>
          <p:spPr>
            <a:xfrm>
              <a:off x="10629516" y="1894480"/>
              <a:ext cx="101984" cy="2235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05A7E10-EA62-6247-B846-66A6DCACBE40}"/>
                </a:ext>
              </a:extLst>
            </p:cNvPr>
            <p:cNvCxnSpPr/>
            <p:nvPr/>
          </p:nvCxnSpPr>
          <p:spPr>
            <a:xfrm>
              <a:off x="10681327" y="1784674"/>
              <a:ext cx="0" cy="3960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B6DFFD6-3E93-814B-AFF0-4FEA458AC153}"/>
                </a:ext>
              </a:extLst>
            </p:cNvPr>
            <p:cNvSpPr/>
            <p:nvPr/>
          </p:nvSpPr>
          <p:spPr>
            <a:xfrm>
              <a:off x="10772391" y="1983672"/>
              <a:ext cx="101984" cy="13432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CBC2783-B9BE-214B-A9DC-776D473B11B2}"/>
                </a:ext>
              </a:extLst>
            </p:cNvPr>
            <p:cNvCxnSpPr>
              <a:cxnSpLocks/>
            </p:cNvCxnSpPr>
            <p:nvPr/>
          </p:nvCxnSpPr>
          <p:spPr>
            <a:xfrm>
              <a:off x="10824202" y="1873866"/>
              <a:ext cx="0" cy="3068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8775FBD-9189-CF4E-ACA0-4A2A11B1BCA4}"/>
                </a:ext>
              </a:extLst>
            </p:cNvPr>
            <p:cNvSpPr/>
            <p:nvPr/>
          </p:nvSpPr>
          <p:spPr>
            <a:xfrm>
              <a:off x="10918309" y="1928052"/>
              <a:ext cx="101984" cy="2235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1516348-CA46-E340-94EE-DBE2A8CA3978}"/>
                </a:ext>
              </a:extLst>
            </p:cNvPr>
            <p:cNvCxnSpPr/>
            <p:nvPr/>
          </p:nvCxnSpPr>
          <p:spPr>
            <a:xfrm>
              <a:off x="10970120" y="1818246"/>
              <a:ext cx="0" cy="3960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14E1E32-CE03-1F4C-AAF4-4FAA20ED0CAC}"/>
                </a:ext>
              </a:extLst>
            </p:cNvPr>
            <p:cNvSpPr/>
            <p:nvPr/>
          </p:nvSpPr>
          <p:spPr>
            <a:xfrm>
              <a:off x="11058141" y="2021672"/>
              <a:ext cx="101984" cy="2235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F58349B-DE2C-8E4E-AEBC-A3E4B04D11DB}"/>
                </a:ext>
              </a:extLst>
            </p:cNvPr>
            <p:cNvCxnSpPr>
              <a:cxnSpLocks/>
            </p:cNvCxnSpPr>
            <p:nvPr/>
          </p:nvCxnSpPr>
          <p:spPr>
            <a:xfrm>
              <a:off x="11109952" y="1983672"/>
              <a:ext cx="0" cy="3242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CF2C07B-EC2A-EC4B-99B0-7A0226A709CA}"/>
              </a:ext>
            </a:extLst>
          </p:cNvPr>
          <p:cNvGrpSpPr/>
          <p:nvPr/>
        </p:nvGrpSpPr>
        <p:grpSpPr>
          <a:xfrm>
            <a:off x="10382527" y="4482025"/>
            <a:ext cx="914400" cy="914400"/>
            <a:chOff x="10382527" y="4482025"/>
            <a:chExt cx="914400" cy="914400"/>
          </a:xfrm>
        </p:grpSpPr>
        <p:pic>
          <p:nvPicPr>
            <p:cNvPr id="13" name="Graphic 12" descr="Periodic Graph with solid fill">
              <a:extLst>
                <a:ext uri="{FF2B5EF4-FFF2-40B4-BE49-F238E27FC236}">
                  <a16:creationId xmlns:a16="http://schemas.microsoft.com/office/drawing/2014/main" id="{57BB5DBC-7BB5-7645-9C2E-FC0FC0F72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382527" y="4482025"/>
              <a:ext cx="914400" cy="914400"/>
            </a:xfrm>
            <a:prstGeom prst="rect">
              <a:avLst/>
            </a:prstGeom>
          </p:spPr>
        </p:pic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8FB786E-D502-614E-89DC-6F2BE7BB609F}"/>
                </a:ext>
              </a:extLst>
            </p:cNvPr>
            <p:cNvSpPr/>
            <p:nvPr/>
          </p:nvSpPr>
          <p:spPr>
            <a:xfrm rot="868845">
              <a:off x="10973562" y="4748503"/>
              <a:ext cx="269481" cy="162839"/>
            </a:xfrm>
            <a:prstGeom prst="rect">
              <a:avLst/>
            </a:prstGeom>
            <a:solidFill>
              <a:srgbClr val="E1DD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7F0A5B08-A742-494C-AE95-781048E9EC0E}"/>
              </a:ext>
            </a:extLst>
          </p:cNvPr>
          <p:cNvSpPr txBox="1"/>
          <p:nvPr/>
        </p:nvSpPr>
        <p:spPr>
          <a:xfrm>
            <a:off x="1832110" y="3282599"/>
            <a:ext cx="2731132" cy="50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D2D11"/>
                </a:solidFill>
              </a:rPr>
              <a:t>Select graphical type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2E529D7-806B-FA47-926A-420838A65A72}"/>
              </a:ext>
            </a:extLst>
          </p:cNvPr>
          <p:cNvSpPr txBox="1"/>
          <p:nvPr/>
        </p:nvSpPr>
        <p:spPr>
          <a:xfrm>
            <a:off x="1832110" y="2780894"/>
            <a:ext cx="2375394" cy="50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B8B4B0"/>
                </a:solidFill>
              </a:rPr>
              <a:t>Call for a function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3BC4AFA-F01C-A04D-BFA2-16490279A7E5}"/>
              </a:ext>
            </a:extLst>
          </p:cNvPr>
          <p:cNvSpPr txBox="1"/>
          <p:nvPr/>
        </p:nvSpPr>
        <p:spPr>
          <a:xfrm>
            <a:off x="1832110" y="3783789"/>
            <a:ext cx="2358146" cy="50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B8B4B0"/>
                </a:solidFill>
              </a:rPr>
              <a:t>Define X and/or Y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391D7B3-F93C-5845-934B-6E75B1CE67B1}"/>
              </a:ext>
            </a:extLst>
          </p:cNvPr>
          <p:cNvSpPr txBox="1"/>
          <p:nvPr/>
        </p:nvSpPr>
        <p:spPr>
          <a:xfrm>
            <a:off x="1377695" y="2100751"/>
            <a:ext cx="5060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3D2D11"/>
                </a:solidFill>
              </a:rPr>
              <a:t>There are 3 steps to make a simple plot</a:t>
            </a:r>
            <a:endParaRPr lang="en-CN" sz="7200" dirty="0">
              <a:solidFill>
                <a:srgbClr val="3D2D1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CF80A72-E87F-AF46-AB92-7067B068D3F0}"/>
              </a:ext>
            </a:extLst>
          </p:cNvPr>
          <p:cNvSpPr txBox="1"/>
          <p:nvPr/>
        </p:nvSpPr>
        <p:spPr>
          <a:xfrm>
            <a:off x="5720203" y="3290503"/>
            <a:ext cx="1569660" cy="498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D2E12"/>
                </a:solidFill>
                <a:latin typeface="Andale Mono" panose="020B0509000000000004" pitchFamily="49" charset="0"/>
              </a:rPr>
              <a:t>ggplot2()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CA02D8B-6947-3447-9F1F-1D2B7CF25929}"/>
              </a:ext>
            </a:extLst>
          </p:cNvPr>
          <p:cNvSpPr txBox="1"/>
          <p:nvPr/>
        </p:nvSpPr>
        <p:spPr>
          <a:xfrm>
            <a:off x="7872619" y="2396027"/>
            <a:ext cx="1723549" cy="844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sz="2000" dirty="0" err="1">
                <a:solidFill>
                  <a:srgbClr val="3D2E12"/>
                </a:solidFill>
                <a:latin typeface="Andale Mono" panose="020B0509000000000004" pitchFamily="49" charset="0"/>
              </a:rPr>
              <a:t>geom_point</a:t>
            </a:r>
            <a:endParaRPr lang="en-US" sz="2000" dirty="0">
              <a:solidFill>
                <a:srgbClr val="3D2E12"/>
              </a:solidFill>
              <a:latin typeface="Andale Mono" panose="020B05090000000000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5649184-D7B0-C940-810A-919F6D2D6077}"/>
              </a:ext>
            </a:extLst>
          </p:cNvPr>
          <p:cNvSpPr txBox="1"/>
          <p:nvPr/>
        </p:nvSpPr>
        <p:spPr>
          <a:xfrm>
            <a:off x="7167593" y="3306975"/>
            <a:ext cx="338554" cy="498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D2E12"/>
                </a:solidFill>
                <a:latin typeface="Andale Mono" panose="020B0509000000000004" pitchFamily="49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997399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B09A2F1-9C29-5042-8834-1143E56AE6C7}"/>
              </a:ext>
            </a:extLst>
          </p:cNvPr>
          <p:cNvSpPr txBox="1"/>
          <p:nvPr/>
        </p:nvSpPr>
        <p:spPr>
          <a:xfrm>
            <a:off x="5495723" y="519432"/>
            <a:ext cx="57477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N" sz="6000" dirty="0">
                <a:solidFill>
                  <a:srgbClr val="3D2D11"/>
                </a:solidFill>
              </a:rPr>
              <a:t>Panel arrangment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86EF7F-C7A7-4B49-A376-B215DF99D979}"/>
              </a:ext>
            </a:extLst>
          </p:cNvPr>
          <p:cNvSpPr txBox="1"/>
          <p:nvPr/>
        </p:nvSpPr>
        <p:spPr>
          <a:xfrm>
            <a:off x="9626148" y="1535095"/>
            <a:ext cx="1617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err="1">
                <a:solidFill>
                  <a:srgbClr val="3D2D11"/>
                </a:solidFill>
              </a:rPr>
              <a:t>ggarrange</a:t>
            </a:r>
            <a:r>
              <a:rPr lang="en-US" sz="2400" dirty="0">
                <a:solidFill>
                  <a:srgbClr val="3D2D11"/>
                </a:solidFill>
              </a:rPr>
              <a:t>()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9CF241C-E6FE-DB4F-A49A-2B7618C15A9C}"/>
              </a:ext>
            </a:extLst>
          </p:cNvPr>
          <p:cNvCxnSpPr>
            <a:cxnSpLocks/>
          </p:cNvCxnSpPr>
          <p:nvPr/>
        </p:nvCxnSpPr>
        <p:spPr>
          <a:xfrm>
            <a:off x="1021977" y="2764715"/>
            <a:ext cx="59059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B877A2-409C-6240-97A6-D567BA1FFB28}"/>
              </a:ext>
            </a:extLst>
          </p:cNvPr>
          <p:cNvCxnSpPr>
            <a:cxnSpLocks/>
          </p:cNvCxnSpPr>
          <p:nvPr/>
        </p:nvCxnSpPr>
        <p:spPr>
          <a:xfrm>
            <a:off x="1021977" y="3917576"/>
            <a:ext cx="59059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B9A7B15-6D91-8941-9EBF-1EA69DBC16F9}"/>
              </a:ext>
            </a:extLst>
          </p:cNvPr>
          <p:cNvCxnSpPr>
            <a:cxnSpLocks/>
          </p:cNvCxnSpPr>
          <p:nvPr/>
        </p:nvCxnSpPr>
        <p:spPr>
          <a:xfrm>
            <a:off x="1021977" y="5090160"/>
            <a:ext cx="59059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2F59F2-114E-FB48-B1E2-3225B923BE78}"/>
              </a:ext>
            </a:extLst>
          </p:cNvPr>
          <p:cNvCxnSpPr>
            <a:cxnSpLocks/>
          </p:cNvCxnSpPr>
          <p:nvPr/>
        </p:nvCxnSpPr>
        <p:spPr>
          <a:xfrm flipV="1">
            <a:off x="1905897" y="2180231"/>
            <a:ext cx="0" cy="35547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EBE660D-6AAC-4B45-90AF-7AE4CCF49993}"/>
              </a:ext>
            </a:extLst>
          </p:cNvPr>
          <p:cNvCxnSpPr>
            <a:cxnSpLocks/>
          </p:cNvCxnSpPr>
          <p:nvPr/>
        </p:nvCxnSpPr>
        <p:spPr>
          <a:xfrm flipV="1">
            <a:off x="3144819" y="2180231"/>
            <a:ext cx="0" cy="35547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376C012-0315-4247-91F2-0FBB4EA5B434}"/>
              </a:ext>
            </a:extLst>
          </p:cNvPr>
          <p:cNvCxnSpPr>
            <a:cxnSpLocks/>
          </p:cNvCxnSpPr>
          <p:nvPr/>
        </p:nvCxnSpPr>
        <p:spPr>
          <a:xfrm flipV="1">
            <a:off x="4554071" y="2180231"/>
            <a:ext cx="0" cy="35547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2413011-A866-7D40-AE20-A947AE7DE962}"/>
              </a:ext>
            </a:extLst>
          </p:cNvPr>
          <p:cNvCxnSpPr>
            <a:cxnSpLocks/>
          </p:cNvCxnSpPr>
          <p:nvPr/>
        </p:nvCxnSpPr>
        <p:spPr>
          <a:xfrm flipV="1">
            <a:off x="5995595" y="2180231"/>
            <a:ext cx="0" cy="35547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3E6764F-748F-A742-BFD9-6CB9AB37C3E1}"/>
              </a:ext>
            </a:extLst>
          </p:cNvPr>
          <p:cNvSpPr/>
          <p:nvPr/>
        </p:nvSpPr>
        <p:spPr>
          <a:xfrm>
            <a:off x="2026023" y="2872292"/>
            <a:ext cx="2330811" cy="21123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EDD1C7-4C6A-B84D-B7D8-5AB70B4FF47A}"/>
              </a:ext>
            </a:extLst>
          </p:cNvPr>
          <p:cNvSpPr/>
          <p:nvPr/>
        </p:nvSpPr>
        <p:spPr>
          <a:xfrm>
            <a:off x="4717249" y="2874084"/>
            <a:ext cx="1102624" cy="21123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3F115C-6F4A-D742-AC78-6991D0DCE951}"/>
              </a:ext>
            </a:extLst>
          </p:cNvPr>
          <p:cNvSpPr txBox="1"/>
          <p:nvPr/>
        </p:nvSpPr>
        <p:spPr>
          <a:xfrm>
            <a:off x="2758242" y="3532855"/>
            <a:ext cx="8258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N" sz="4400" dirty="0">
                <a:solidFill>
                  <a:srgbClr val="3D2D11"/>
                </a:solidFill>
              </a:rPr>
              <a:t>G1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C8E4BA-A10D-5F4F-B283-88B8CB5918D6}"/>
              </a:ext>
            </a:extLst>
          </p:cNvPr>
          <p:cNvSpPr txBox="1"/>
          <p:nvPr/>
        </p:nvSpPr>
        <p:spPr>
          <a:xfrm>
            <a:off x="4855387" y="3532854"/>
            <a:ext cx="8258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N" sz="4400" dirty="0">
                <a:solidFill>
                  <a:srgbClr val="3D2D11"/>
                </a:solidFill>
              </a:rPr>
              <a:t>G2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80ED52-5537-8E46-94EC-B88AF071AFC6}"/>
              </a:ext>
            </a:extLst>
          </p:cNvPr>
          <p:cNvSpPr txBox="1"/>
          <p:nvPr/>
        </p:nvSpPr>
        <p:spPr>
          <a:xfrm>
            <a:off x="8119098" y="3163339"/>
            <a:ext cx="3084499" cy="1318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&gt; G1 &lt;- 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ggplot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()+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geom_xxx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&gt; G2 &lt;- 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ggplot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()+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geom_xxx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</a:t>
            </a:r>
          </a:p>
          <a:p>
            <a:pPr>
              <a:lnSpc>
                <a:spcPct val="200000"/>
              </a:lnSpc>
            </a:pPr>
            <a:r>
              <a:rPr lang="en-US" sz="1400" dirty="0">
                <a:solidFill>
                  <a:srgbClr val="3D2E12"/>
                </a:solidFill>
                <a:latin typeface="Andale Mono" panose="020B0509000000000004" pitchFamily="49" charset="0"/>
              </a:rPr>
              <a:t>&gt; </a:t>
            </a:r>
            <a:r>
              <a:rPr lang="en-US" sz="1400" dirty="0" err="1">
                <a:solidFill>
                  <a:srgbClr val="3D2E12"/>
                </a:solidFill>
                <a:latin typeface="Andale Mono" panose="020B0509000000000004" pitchFamily="49" charset="0"/>
              </a:rPr>
              <a:t>ggarrange</a:t>
            </a:r>
            <a:r>
              <a:rPr lang="en-US" sz="1400" dirty="0">
                <a:solidFill>
                  <a:srgbClr val="3D2E12"/>
                </a:solidFill>
                <a:latin typeface="Andale Mono" panose="020B0509000000000004" pitchFamily="49" charset="0"/>
              </a:rPr>
              <a:t>( G1, G2 )</a:t>
            </a:r>
          </a:p>
        </p:txBody>
      </p:sp>
    </p:spTree>
    <p:extLst>
      <p:ext uri="{BB962C8B-B14F-4D97-AF65-F5344CB8AC3E}">
        <p14:creationId xmlns:p14="http://schemas.microsoft.com/office/powerpoint/2010/main" val="3459978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B09A2F1-9C29-5042-8834-1143E56AE6C7}"/>
              </a:ext>
            </a:extLst>
          </p:cNvPr>
          <p:cNvSpPr txBox="1"/>
          <p:nvPr/>
        </p:nvSpPr>
        <p:spPr>
          <a:xfrm>
            <a:off x="5495723" y="519432"/>
            <a:ext cx="57477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N" sz="6000" dirty="0">
                <a:solidFill>
                  <a:srgbClr val="3D2D11"/>
                </a:solidFill>
              </a:rPr>
              <a:t>Panel arrangment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86EF7F-C7A7-4B49-A376-B215DF99D979}"/>
              </a:ext>
            </a:extLst>
          </p:cNvPr>
          <p:cNvSpPr txBox="1"/>
          <p:nvPr/>
        </p:nvSpPr>
        <p:spPr>
          <a:xfrm>
            <a:off x="9626148" y="1535095"/>
            <a:ext cx="1617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err="1">
                <a:solidFill>
                  <a:srgbClr val="3D2D11"/>
                </a:solidFill>
              </a:rPr>
              <a:t>ggarrange</a:t>
            </a:r>
            <a:r>
              <a:rPr lang="en-US" sz="2400" dirty="0">
                <a:solidFill>
                  <a:srgbClr val="3D2D11"/>
                </a:solidFill>
              </a:rPr>
              <a:t>()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9CF241C-E6FE-DB4F-A49A-2B7618C15A9C}"/>
              </a:ext>
            </a:extLst>
          </p:cNvPr>
          <p:cNvCxnSpPr>
            <a:cxnSpLocks/>
          </p:cNvCxnSpPr>
          <p:nvPr/>
        </p:nvCxnSpPr>
        <p:spPr>
          <a:xfrm>
            <a:off x="1021977" y="2764715"/>
            <a:ext cx="59059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B877A2-409C-6240-97A6-D567BA1FFB28}"/>
              </a:ext>
            </a:extLst>
          </p:cNvPr>
          <p:cNvCxnSpPr>
            <a:cxnSpLocks/>
          </p:cNvCxnSpPr>
          <p:nvPr/>
        </p:nvCxnSpPr>
        <p:spPr>
          <a:xfrm>
            <a:off x="1021977" y="3917576"/>
            <a:ext cx="59059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B9A7B15-6D91-8941-9EBF-1EA69DBC16F9}"/>
              </a:ext>
            </a:extLst>
          </p:cNvPr>
          <p:cNvCxnSpPr>
            <a:cxnSpLocks/>
          </p:cNvCxnSpPr>
          <p:nvPr/>
        </p:nvCxnSpPr>
        <p:spPr>
          <a:xfrm>
            <a:off x="1021977" y="5090160"/>
            <a:ext cx="59059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2F59F2-114E-FB48-B1E2-3225B923BE78}"/>
              </a:ext>
            </a:extLst>
          </p:cNvPr>
          <p:cNvCxnSpPr>
            <a:cxnSpLocks/>
          </p:cNvCxnSpPr>
          <p:nvPr/>
        </p:nvCxnSpPr>
        <p:spPr>
          <a:xfrm flipV="1">
            <a:off x="1905897" y="2180231"/>
            <a:ext cx="0" cy="35547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EBE660D-6AAC-4B45-90AF-7AE4CCF49993}"/>
              </a:ext>
            </a:extLst>
          </p:cNvPr>
          <p:cNvCxnSpPr>
            <a:cxnSpLocks/>
          </p:cNvCxnSpPr>
          <p:nvPr/>
        </p:nvCxnSpPr>
        <p:spPr>
          <a:xfrm flipV="1">
            <a:off x="3144819" y="2180231"/>
            <a:ext cx="0" cy="35547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376C012-0315-4247-91F2-0FBB4EA5B434}"/>
              </a:ext>
            </a:extLst>
          </p:cNvPr>
          <p:cNvCxnSpPr>
            <a:cxnSpLocks/>
          </p:cNvCxnSpPr>
          <p:nvPr/>
        </p:nvCxnSpPr>
        <p:spPr>
          <a:xfrm flipV="1">
            <a:off x="4554071" y="2180231"/>
            <a:ext cx="0" cy="35547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2413011-A866-7D40-AE20-A947AE7DE962}"/>
              </a:ext>
            </a:extLst>
          </p:cNvPr>
          <p:cNvCxnSpPr>
            <a:cxnSpLocks/>
          </p:cNvCxnSpPr>
          <p:nvPr/>
        </p:nvCxnSpPr>
        <p:spPr>
          <a:xfrm flipV="1">
            <a:off x="5995595" y="2180231"/>
            <a:ext cx="0" cy="35547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3E6764F-748F-A742-BFD9-6CB9AB37C3E1}"/>
              </a:ext>
            </a:extLst>
          </p:cNvPr>
          <p:cNvSpPr/>
          <p:nvPr/>
        </p:nvSpPr>
        <p:spPr>
          <a:xfrm>
            <a:off x="2026023" y="2872292"/>
            <a:ext cx="2330811" cy="21123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EDD1C7-4C6A-B84D-B7D8-5AB70B4FF47A}"/>
              </a:ext>
            </a:extLst>
          </p:cNvPr>
          <p:cNvSpPr/>
          <p:nvPr/>
        </p:nvSpPr>
        <p:spPr>
          <a:xfrm>
            <a:off x="4751309" y="2874084"/>
            <a:ext cx="1102624" cy="9359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BA948A-3930-A14B-BF95-281E815610DF}"/>
              </a:ext>
            </a:extLst>
          </p:cNvPr>
          <p:cNvSpPr/>
          <p:nvPr/>
        </p:nvSpPr>
        <p:spPr>
          <a:xfrm>
            <a:off x="4751309" y="4046668"/>
            <a:ext cx="1102624" cy="9359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B743C8-68EA-E041-8A79-97260C8E0325}"/>
              </a:ext>
            </a:extLst>
          </p:cNvPr>
          <p:cNvSpPr txBox="1"/>
          <p:nvPr/>
        </p:nvSpPr>
        <p:spPr>
          <a:xfrm>
            <a:off x="2758242" y="3532855"/>
            <a:ext cx="8258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N" sz="4400" dirty="0">
                <a:solidFill>
                  <a:srgbClr val="3D2D11"/>
                </a:solidFill>
              </a:rPr>
              <a:t>G1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6E344C-027C-D04D-92E9-0D983915769F}"/>
              </a:ext>
            </a:extLst>
          </p:cNvPr>
          <p:cNvSpPr txBox="1"/>
          <p:nvPr/>
        </p:nvSpPr>
        <p:spPr>
          <a:xfrm>
            <a:off x="4889687" y="4095838"/>
            <a:ext cx="8258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N" sz="4400" dirty="0">
                <a:solidFill>
                  <a:srgbClr val="3D2D11"/>
                </a:solidFill>
              </a:rPr>
              <a:t>G2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A99C48-E70F-5B41-91AE-31970ADCFFB8}"/>
              </a:ext>
            </a:extLst>
          </p:cNvPr>
          <p:cNvSpPr txBox="1"/>
          <p:nvPr/>
        </p:nvSpPr>
        <p:spPr>
          <a:xfrm>
            <a:off x="4891466" y="2956425"/>
            <a:ext cx="8258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N" sz="4400" dirty="0">
                <a:solidFill>
                  <a:srgbClr val="3D2D11"/>
                </a:solidFill>
              </a:rPr>
              <a:t>G3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63D597-CB50-9F4B-AB61-D5A6CA8BF0DC}"/>
              </a:ext>
            </a:extLst>
          </p:cNvPr>
          <p:cNvSpPr txBox="1"/>
          <p:nvPr/>
        </p:nvSpPr>
        <p:spPr>
          <a:xfrm>
            <a:off x="8119098" y="3163339"/>
            <a:ext cx="3084499" cy="17498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&gt; G1 &lt;- 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ggplot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()+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geom_xxx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&gt; G2 &lt;- 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ggplot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()+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geom_xxx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&gt; G3 &lt;- 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ggplot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()+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geom_xxx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</a:t>
            </a:r>
          </a:p>
          <a:p>
            <a:pPr>
              <a:lnSpc>
                <a:spcPct val="200000"/>
              </a:lnSpc>
            </a:pPr>
            <a:r>
              <a:rPr lang="en-US" sz="1400" dirty="0">
                <a:solidFill>
                  <a:srgbClr val="3D2E12"/>
                </a:solidFill>
                <a:latin typeface="Andale Mono" panose="020B0509000000000004" pitchFamily="49" charset="0"/>
              </a:rPr>
              <a:t>&gt; </a:t>
            </a:r>
            <a:r>
              <a:rPr lang="en-US" sz="1400" dirty="0" err="1">
                <a:solidFill>
                  <a:srgbClr val="3D2E12"/>
                </a:solidFill>
                <a:latin typeface="Andale Mono" panose="020B0509000000000004" pitchFamily="49" charset="0"/>
              </a:rPr>
              <a:t>ggarrange</a:t>
            </a:r>
            <a:r>
              <a:rPr lang="en-US" sz="1400" dirty="0">
                <a:solidFill>
                  <a:srgbClr val="3D2E12"/>
                </a:solidFill>
                <a:latin typeface="Andale Mono" panose="020B0509000000000004" pitchFamily="49" charset="0"/>
              </a:rPr>
              <a:t>( G1, G2, G3 )</a:t>
            </a:r>
          </a:p>
        </p:txBody>
      </p:sp>
    </p:spTree>
    <p:extLst>
      <p:ext uri="{BB962C8B-B14F-4D97-AF65-F5344CB8AC3E}">
        <p14:creationId xmlns:p14="http://schemas.microsoft.com/office/powerpoint/2010/main" val="1838212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B09A2F1-9C29-5042-8834-1143E56AE6C7}"/>
              </a:ext>
            </a:extLst>
          </p:cNvPr>
          <p:cNvSpPr txBox="1"/>
          <p:nvPr/>
        </p:nvSpPr>
        <p:spPr>
          <a:xfrm>
            <a:off x="5495723" y="519432"/>
            <a:ext cx="57477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N" sz="6000" dirty="0">
                <a:solidFill>
                  <a:srgbClr val="3D2D11"/>
                </a:solidFill>
              </a:rPr>
              <a:t>Panel arrangment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86EF7F-C7A7-4B49-A376-B215DF99D979}"/>
              </a:ext>
            </a:extLst>
          </p:cNvPr>
          <p:cNvSpPr txBox="1"/>
          <p:nvPr/>
        </p:nvSpPr>
        <p:spPr>
          <a:xfrm>
            <a:off x="9626148" y="1535095"/>
            <a:ext cx="1617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err="1">
                <a:solidFill>
                  <a:srgbClr val="3D2D11"/>
                </a:solidFill>
              </a:rPr>
              <a:t>ggarrange</a:t>
            </a:r>
            <a:r>
              <a:rPr lang="en-US" sz="2400" dirty="0">
                <a:solidFill>
                  <a:srgbClr val="3D2D11"/>
                </a:solidFill>
              </a:rPr>
              <a:t>()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9CF241C-E6FE-DB4F-A49A-2B7618C15A9C}"/>
              </a:ext>
            </a:extLst>
          </p:cNvPr>
          <p:cNvCxnSpPr>
            <a:cxnSpLocks/>
          </p:cNvCxnSpPr>
          <p:nvPr/>
        </p:nvCxnSpPr>
        <p:spPr>
          <a:xfrm>
            <a:off x="1021977" y="2764715"/>
            <a:ext cx="59059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B877A2-409C-6240-97A6-D567BA1FFB28}"/>
              </a:ext>
            </a:extLst>
          </p:cNvPr>
          <p:cNvCxnSpPr>
            <a:cxnSpLocks/>
          </p:cNvCxnSpPr>
          <p:nvPr/>
        </p:nvCxnSpPr>
        <p:spPr>
          <a:xfrm>
            <a:off x="1021977" y="3917576"/>
            <a:ext cx="59059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B9A7B15-6D91-8941-9EBF-1EA69DBC16F9}"/>
              </a:ext>
            </a:extLst>
          </p:cNvPr>
          <p:cNvCxnSpPr>
            <a:cxnSpLocks/>
          </p:cNvCxnSpPr>
          <p:nvPr/>
        </p:nvCxnSpPr>
        <p:spPr>
          <a:xfrm>
            <a:off x="1021977" y="5090160"/>
            <a:ext cx="59059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2F59F2-114E-FB48-B1E2-3225B923BE78}"/>
              </a:ext>
            </a:extLst>
          </p:cNvPr>
          <p:cNvCxnSpPr>
            <a:cxnSpLocks/>
          </p:cNvCxnSpPr>
          <p:nvPr/>
        </p:nvCxnSpPr>
        <p:spPr>
          <a:xfrm flipV="1">
            <a:off x="1905897" y="2180231"/>
            <a:ext cx="0" cy="35547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EBE660D-6AAC-4B45-90AF-7AE4CCF49993}"/>
              </a:ext>
            </a:extLst>
          </p:cNvPr>
          <p:cNvCxnSpPr>
            <a:cxnSpLocks/>
          </p:cNvCxnSpPr>
          <p:nvPr/>
        </p:nvCxnSpPr>
        <p:spPr>
          <a:xfrm flipV="1">
            <a:off x="3144819" y="2180231"/>
            <a:ext cx="0" cy="35547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376C012-0315-4247-91F2-0FBB4EA5B434}"/>
              </a:ext>
            </a:extLst>
          </p:cNvPr>
          <p:cNvCxnSpPr>
            <a:cxnSpLocks/>
          </p:cNvCxnSpPr>
          <p:nvPr/>
        </p:nvCxnSpPr>
        <p:spPr>
          <a:xfrm flipV="1">
            <a:off x="4554071" y="2180231"/>
            <a:ext cx="0" cy="35547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2413011-A866-7D40-AE20-A947AE7DE962}"/>
              </a:ext>
            </a:extLst>
          </p:cNvPr>
          <p:cNvCxnSpPr>
            <a:cxnSpLocks/>
          </p:cNvCxnSpPr>
          <p:nvPr/>
        </p:nvCxnSpPr>
        <p:spPr>
          <a:xfrm flipV="1">
            <a:off x="5995595" y="2180231"/>
            <a:ext cx="0" cy="35547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3E6764F-748F-A742-BFD9-6CB9AB37C3E1}"/>
              </a:ext>
            </a:extLst>
          </p:cNvPr>
          <p:cNvSpPr/>
          <p:nvPr/>
        </p:nvSpPr>
        <p:spPr>
          <a:xfrm>
            <a:off x="2026023" y="2872292"/>
            <a:ext cx="2330811" cy="21123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EDD1C7-4C6A-B84D-B7D8-5AB70B4FF47A}"/>
              </a:ext>
            </a:extLst>
          </p:cNvPr>
          <p:cNvSpPr/>
          <p:nvPr/>
        </p:nvSpPr>
        <p:spPr>
          <a:xfrm>
            <a:off x="4751309" y="2872292"/>
            <a:ext cx="1102624" cy="9359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BA948A-3930-A14B-BF95-281E815610DF}"/>
              </a:ext>
            </a:extLst>
          </p:cNvPr>
          <p:cNvSpPr/>
          <p:nvPr/>
        </p:nvSpPr>
        <p:spPr>
          <a:xfrm>
            <a:off x="4751309" y="4046668"/>
            <a:ext cx="1102624" cy="9359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0EB8A6-6D85-1E44-A12F-6AED5330FD93}"/>
              </a:ext>
            </a:extLst>
          </p:cNvPr>
          <p:cNvSpPr/>
          <p:nvPr/>
        </p:nvSpPr>
        <p:spPr>
          <a:xfrm>
            <a:off x="2042194" y="1712273"/>
            <a:ext cx="2314637" cy="9359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1CEF17-6A77-244E-AAA2-14C648C54A12}"/>
              </a:ext>
            </a:extLst>
          </p:cNvPr>
          <p:cNvSpPr txBox="1"/>
          <p:nvPr/>
        </p:nvSpPr>
        <p:spPr>
          <a:xfrm>
            <a:off x="2758242" y="3532855"/>
            <a:ext cx="8258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N" sz="4400" dirty="0">
                <a:solidFill>
                  <a:srgbClr val="3D2D11"/>
                </a:solidFill>
              </a:rPr>
              <a:t>G1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49A641-07E3-C443-888C-9EE36D76489A}"/>
              </a:ext>
            </a:extLst>
          </p:cNvPr>
          <p:cNvSpPr txBox="1"/>
          <p:nvPr/>
        </p:nvSpPr>
        <p:spPr>
          <a:xfrm>
            <a:off x="4889687" y="4095838"/>
            <a:ext cx="8258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N" sz="4400" dirty="0">
                <a:solidFill>
                  <a:srgbClr val="3D2D11"/>
                </a:solidFill>
              </a:rPr>
              <a:t>G2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E2EE8D-B6F0-564B-9287-2A0B1D377F83}"/>
              </a:ext>
            </a:extLst>
          </p:cNvPr>
          <p:cNvSpPr txBox="1"/>
          <p:nvPr/>
        </p:nvSpPr>
        <p:spPr>
          <a:xfrm>
            <a:off x="4891466" y="2956425"/>
            <a:ext cx="8258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N" sz="4400" dirty="0">
                <a:solidFill>
                  <a:srgbClr val="3D2D11"/>
                </a:solidFill>
              </a:rPr>
              <a:t>G3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58388F-EEC1-8B40-84A2-7FA02ED1AED9}"/>
              </a:ext>
            </a:extLst>
          </p:cNvPr>
          <p:cNvSpPr txBox="1"/>
          <p:nvPr/>
        </p:nvSpPr>
        <p:spPr>
          <a:xfrm>
            <a:off x="2758241" y="1792402"/>
            <a:ext cx="8258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N" sz="4400" dirty="0">
                <a:solidFill>
                  <a:srgbClr val="3D2D11"/>
                </a:solidFill>
              </a:rPr>
              <a:t>G4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1B501B-0E08-F142-874E-6A96A08416EE}"/>
              </a:ext>
            </a:extLst>
          </p:cNvPr>
          <p:cNvSpPr txBox="1"/>
          <p:nvPr/>
        </p:nvSpPr>
        <p:spPr>
          <a:xfrm>
            <a:off x="8119098" y="3163339"/>
            <a:ext cx="3299301" cy="2180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&gt; G1 &lt;- 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ggplot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()+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geom_xxx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&gt; G2 &lt;- 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ggplot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()+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geom_xxx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&gt; G3 &lt;- 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ggplot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()+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geom_xxx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</a:t>
            </a:r>
            <a:endParaRPr lang="en-US" sz="1400" dirty="0">
              <a:solidFill>
                <a:srgbClr val="3D2E12"/>
              </a:solidFill>
              <a:latin typeface="Andale Mono" panose="020B0509000000000004" pitchFamily="49" charset="0"/>
            </a:endParaRP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&gt; G4 &lt;- 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ggplot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()+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geom_xxx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</a:t>
            </a:r>
          </a:p>
          <a:p>
            <a:pPr>
              <a:lnSpc>
                <a:spcPct val="200000"/>
              </a:lnSpc>
            </a:pPr>
            <a:r>
              <a:rPr lang="en-US" sz="1400" dirty="0">
                <a:solidFill>
                  <a:srgbClr val="3D2E12"/>
                </a:solidFill>
                <a:latin typeface="Andale Mono" panose="020B0509000000000004" pitchFamily="49" charset="0"/>
              </a:rPr>
              <a:t>&gt; </a:t>
            </a:r>
            <a:r>
              <a:rPr lang="en-US" sz="1400" dirty="0" err="1">
                <a:solidFill>
                  <a:srgbClr val="3D2E12"/>
                </a:solidFill>
                <a:latin typeface="Andale Mono" panose="020B0509000000000004" pitchFamily="49" charset="0"/>
              </a:rPr>
              <a:t>ggarrange</a:t>
            </a:r>
            <a:r>
              <a:rPr lang="en-US" sz="1400" dirty="0">
                <a:solidFill>
                  <a:srgbClr val="3D2E12"/>
                </a:solidFill>
                <a:latin typeface="Andale Mono" panose="020B0509000000000004" pitchFamily="49" charset="0"/>
              </a:rPr>
              <a:t>( G1, G2, G3, G4 )</a:t>
            </a:r>
          </a:p>
        </p:txBody>
      </p:sp>
    </p:spTree>
    <p:extLst>
      <p:ext uri="{BB962C8B-B14F-4D97-AF65-F5344CB8AC3E}">
        <p14:creationId xmlns:p14="http://schemas.microsoft.com/office/powerpoint/2010/main" val="1113412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B09A2F1-9C29-5042-8834-1143E56AE6C7}"/>
              </a:ext>
            </a:extLst>
          </p:cNvPr>
          <p:cNvSpPr txBox="1"/>
          <p:nvPr/>
        </p:nvSpPr>
        <p:spPr>
          <a:xfrm>
            <a:off x="5495723" y="519432"/>
            <a:ext cx="57477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N" sz="6000" dirty="0">
                <a:solidFill>
                  <a:srgbClr val="3D2D11"/>
                </a:solidFill>
              </a:rPr>
              <a:t>Panel arrangment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86EF7F-C7A7-4B49-A376-B215DF99D979}"/>
              </a:ext>
            </a:extLst>
          </p:cNvPr>
          <p:cNvSpPr txBox="1"/>
          <p:nvPr/>
        </p:nvSpPr>
        <p:spPr>
          <a:xfrm>
            <a:off x="9626148" y="1535095"/>
            <a:ext cx="1617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err="1">
                <a:solidFill>
                  <a:srgbClr val="3D2D11"/>
                </a:solidFill>
              </a:rPr>
              <a:t>ggarrange</a:t>
            </a:r>
            <a:r>
              <a:rPr lang="en-US" sz="2400" dirty="0">
                <a:solidFill>
                  <a:srgbClr val="3D2D11"/>
                </a:solidFill>
              </a:rPr>
              <a:t>()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9CF241C-E6FE-DB4F-A49A-2B7618C15A9C}"/>
              </a:ext>
            </a:extLst>
          </p:cNvPr>
          <p:cNvCxnSpPr>
            <a:cxnSpLocks/>
          </p:cNvCxnSpPr>
          <p:nvPr/>
        </p:nvCxnSpPr>
        <p:spPr>
          <a:xfrm>
            <a:off x="1021977" y="2764715"/>
            <a:ext cx="59059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B877A2-409C-6240-97A6-D567BA1FFB28}"/>
              </a:ext>
            </a:extLst>
          </p:cNvPr>
          <p:cNvCxnSpPr>
            <a:cxnSpLocks/>
          </p:cNvCxnSpPr>
          <p:nvPr/>
        </p:nvCxnSpPr>
        <p:spPr>
          <a:xfrm>
            <a:off x="1021977" y="3917576"/>
            <a:ext cx="59059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B9A7B15-6D91-8941-9EBF-1EA69DBC16F9}"/>
              </a:ext>
            </a:extLst>
          </p:cNvPr>
          <p:cNvCxnSpPr>
            <a:cxnSpLocks/>
          </p:cNvCxnSpPr>
          <p:nvPr/>
        </p:nvCxnSpPr>
        <p:spPr>
          <a:xfrm>
            <a:off x="1021977" y="5090160"/>
            <a:ext cx="59059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2F59F2-114E-FB48-B1E2-3225B923BE78}"/>
              </a:ext>
            </a:extLst>
          </p:cNvPr>
          <p:cNvCxnSpPr>
            <a:cxnSpLocks/>
          </p:cNvCxnSpPr>
          <p:nvPr/>
        </p:nvCxnSpPr>
        <p:spPr>
          <a:xfrm flipV="1">
            <a:off x="1905897" y="2180231"/>
            <a:ext cx="0" cy="35547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EBE660D-6AAC-4B45-90AF-7AE4CCF49993}"/>
              </a:ext>
            </a:extLst>
          </p:cNvPr>
          <p:cNvCxnSpPr>
            <a:cxnSpLocks/>
          </p:cNvCxnSpPr>
          <p:nvPr/>
        </p:nvCxnSpPr>
        <p:spPr>
          <a:xfrm flipV="1">
            <a:off x="3144819" y="2180231"/>
            <a:ext cx="0" cy="35547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376C012-0315-4247-91F2-0FBB4EA5B434}"/>
              </a:ext>
            </a:extLst>
          </p:cNvPr>
          <p:cNvCxnSpPr>
            <a:cxnSpLocks/>
          </p:cNvCxnSpPr>
          <p:nvPr/>
        </p:nvCxnSpPr>
        <p:spPr>
          <a:xfrm flipV="1">
            <a:off x="4554071" y="2180231"/>
            <a:ext cx="0" cy="35547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2413011-A866-7D40-AE20-A947AE7DE962}"/>
              </a:ext>
            </a:extLst>
          </p:cNvPr>
          <p:cNvCxnSpPr>
            <a:cxnSpLocks/>
          </p:cNvCxnSpPr>
          <p:nvPr/>
        </p:nvCxnSpPr>
        <p:spPr>
          <a:xfrm flipV="1">
            <a:off x="5995595" y="2180231"/>
            <a:ext cx="0" cy="35547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3E6764F-748F-A742-BFD9-6CB9AB37C3E1}"/>
              </a:ext>
            </a:extLst>
          </p:cNvPr>
          <p:cNvSpPr/>
          <p:nvPr/>
        </p:nvSpPr>
        <p:spPr>
          <a:xfrm>
            <a:off x="2026023" y="2872292"/>
            <a:ext cx="2330811" cy="21123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EDD1C7-4C6A-B84D-B7D8-5AB70B4FF47A}"/>
              </a:ext>
            </a:extLst>
          </p:cNvPr>
          <p:cNvSpPr/>
          <p:nvPr/>
        </p:nvSpPr>
        <p:spPr>
          <a:xfrm>
            <a:off x="4723521" y="1712273"/>
            <a:ext cx="1102624" cy="9359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BA948A-3930-A14B-BF95-281E815610DF}"/>
              </a:ext>
            </a:extLst>
          </p:cNvPr>
          <p:cNvSpPr/>
          <p:nvPr/>
        </p:nvSpPr>
        <p:spPr>
          <a:xfrm>
            <a:off x="4751309" y="2881242"/>
            <a:ext cx="1102624" cy="210134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0EB8A6-6D85-1E44-A12F-6AED5330FD93}"/>
              </a:ext>
            </a:extLst>
          </p:cNvPr>
          <p:cNvSpPr/>
          <p:nvPr/>
        </p:nvSpPr>
        <p:spPr>
          <a:xfrm>
            <a:off x="2042194" y="1712273"/>
            <a:ext cx="2314637" cy="9359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ECA3AC-3E3B-D446-8BE0-406EDDA3E086}"/>
              </a:ext>
            </a:extLst>
          </p:cNvPr>
          <p:cNvSpPr txBox="1"/>
          <p:nvPr/>
        </p:nvSpPr>
        <p:spPr>
          <a:xfrm>
            <a:off x="2758242" y="3532855"/>
            <a:ext cx="8258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N" sz="4400" dirty="0">
                <a:solidFill>
                  <a:srgbClr val="3D2D11"/>
                </a:solidFill>
              </a:rPr>
              <a:t>G1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B0BA68-2A58-F643-8397-B1E2AF410B88}"/>
              </a:ext>
            </a:extLst>
          </p:cNvPr>
          <p:cNvSpPr txBox="1"/>
          <p:nvPr/>
        </p:nvSpPr>
        <p:spPr>
          <a:xfrm>
            <a:off x="4895019" y="3531824"/>
            <a:ext cx="8258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N" sz="4400" dirty="0">
                <a:solidFill>
                  <a:srgbClr val="3D2D11"/>
                </a:solidFill>
              </a:rPr>
              <a:t>G2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4ECC15-8E44-DB43-BC35-5AEB93392062}"/>
              </a:ext>
            </a:extLst>
          </p:cNvPr>
          <p:cNvSpPr txBox="1"/>
          <p:nvPr/>
        </p:nvSpPr>
        <p:spPr>
          <a:xfrm>
            <a:off x="4889687" y="1814150"/>
            <a:ext cx="8258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N" sz="4400" dirty="0">
                <a:solidFill>
                  <a:srgbClr val="3D2D11"/>
                </a:solidFill>
              </a:rPr>
              <a:t>G3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4ECC37-D503-4446-B6FF-48D7A9DC559C}"/>
              </a:ext>
            </a:extLst>
          </p:cNvPr>
          <p:cNvSpPr txBox="1"/>
          <p:nvPr/>
        </p:nvSpPr>
        <p:spPr>
          <a:xfrm>
            <a:off x="2797653" y="1792402"/>
            <a:ext cx="8258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N" sz="4400" dirty="0">
                <a:solidFill>
                  <a:srgbClr val="3D2D11"/>
                </a:solidFill>
              </a:rPr>
              <a:t>G4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A67303-0D70-014F-A3F3-80E57940A888}"/>
              </a:ext>
            </a:extLst>
          </p:cNvPr>
          <p:cNvSpPr txBox="1"/>
          <p:nvPr/>
        </p:nvSpPr>
        <p:spPr>
          <a:xfrm>
            <a:off x="8119098" y="3163339"/>
            <a:ext cx="3299301" cy="2180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&gt; G1 &lt;- 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ggplot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()+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geom_xxx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&gt; G2 &lt;- 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ggplot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()+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geom_xxx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&gt; G3 &lt;- 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ggplot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()+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geom_xxx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</a:t>
            </a:r>
            <a:endParaRPr lang="en-US" sz="1400" dirty="0">
              <a:solidFill>
                <a:srgbClr val="3D2E12"/>
              </a:solidFill>
              <a:latin typeface="Andale Mono" panose="020B0509000000000004" pitchFamily="49" charset="0"/>
            </a:endParaRP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&gt; G4 &lt;- 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ggplot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()+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geom_xxx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</a:t>
            </a:r>
          </a:p>
          <a:p>
            <a:pPr>
              <a:lnSpc>
                <a:spcPct val="200000"/>
              </a:lnSpc>
            </a:pPr>
            <a:r>
              <a:rPr lang="en-US" sz="1400" dirty="0">
                <a:solidFill>
                  <a:srgbClr val="3D2E12"/>
                </a:solidFill>
                <a:latin typeface="Andale Mono" panose="020B0509000000000004" pitchFamily="49" charset="0"/>
              </a:rPr>
              <a:t>&gt; </a:t>
            </a:r>
            <a:r>
              <a:rPr lang="en-US" sz="1400" dirty="0" err="1">
                <a:solidFill>
                  <a:srgbClr val="3D2E12"/>
                </a:solidFill>
                <a:latin typeface="Andale Mono" panose="020B0509000000000004" pitchFamily="49" charset="0"/>
              </a:rPr>
              <a:t>ggarrange</a:t>
            </a:r>
            <a:r>
              <a:rPr lang="en-US" sz="1400" dirty="0">
                <a:solidFill>
                  <a:srgbClr val="3D2E12"/>
                </a:solidFill>
                <a:latin typeface="Andale Mono" panose="020B0509000000000004" pitchFamily="49" charset="0"/>
              </a:rPr>
              <a:t>( G1, G2, G3, G4 )</a:t>
            </a:r>
          </a:p>
        </p:txBody>
      </p:sp>
    </p:spTree>
    <p:extLst>
      <p:ext uri="{BB962C8B-B14F-4D97-AF65-F5344CB8AC3E}">
        <p14:creationId xmlns:p14="http://schemas.microsoft.com/office/powerpoint/2010/main" val="2928437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B09A2F1-9C29-5042-8834-1143E56AE6C7}"/>
              </a:ext>
            </a:extLst>
          </p:cNvPr>
          <p:cNvSpPr txBox="1"/>
          <p:nvPr/>
        </p:nvSpPr>
        <p:spPr>
          <a:xfrm>
            <a:off x="5495723" y="519432"/>
            <a:ext cx="57477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N" sz="6000" dirty="0">
                <a:solidFill>
                  <a:srgbClr val="3D2D11"/>
                </a:solidFill>
              </a:rPr>
              <a:t>Panel arrangment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86EF7F-C7A7-4B49-A376-B215DF99D979}"/>
              </a:ext>
            </a:extLst>
          </p:cNvPr>
          <p:cNvSpPr txBox="1"/>
          <p:nvPr/>
        </p:nvSpPr>
        <p:spPr>
          <a:xfrm>
            <a:off x="9626148" y="1535095"/>
            <a:ext cx="1617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err="1">
                <a:solidFill>
                  <a:srgbClr val="3D2D11"/>
                </a:solidFill>
              </a:rPr>
              <a:t>ggarrange</a:t>
            </a:r>
            <a:r>
              <a:rPr lang="en-US" sz="2400" dirty="0">
                <a:solidFill>
                  <a:srgbClr val="3D2D11"/>
                </a:solidFill>
              </a:rPr>
              <a:t>()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9CF241C-E6FE-DB4F-A49A-2B7618C15A9C}"/>
              </a:ext>
            </a:extLst>
          </p:cNvPr>
          <p:cNvCxnSpPr>
            <a:cxnSpLocks/>
          </p:cNvCxnSpPr>
          <p:nvPr/>
        </p:nvCxnSpPr>
        <p:spPr>
          <a:xfrm>
            <a:off x="1021977" y="2764715"/>
            <a:ext cx="59059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B877A2-409C-6240-97A6-D567BA1FFB28}"/>
              </a:ext>
            </a:extLst>
          </p:cNvPr>
          <p:cNvCxnSpPr>
            <a:cxnSpLocks/>
          </p:cNvCxnSpPr>
          <p:nvPr/>
        </p:nvCxnSpPr>
        <p:spPr>
          <a:xfrm>
            <a:off x="1021977" y="3594847"/>
            <a:ext cx="59059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B9A7B15-6D91-8941-9EBF-1EA69DBC16F9}"/>
              </a:ext>
            </a:extLst>
          </p:cNvPr>
          <p:cNvCxnSpPr>
            <a:cxnSpLocks/>
          </p:cNvCxnSpPr>
          <p:nvPr/>
        </p:nvCxnSpPr>
        <p:spPr>
          <a:xfrm>
            <a:off x="1021977" y="4509243"/>
            <a:ext cx="59059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2F59F2-114E-FB48-B1E2-3225B923BE78}"/>
              </a:ext>
            </a:extLst>
          </p:cNvPr>
          <p:cNvCxnSpPr>
            <a:cxnSpLocks/>
          </p:cNvCxnSpPr>
          <p:nvPr/>
        </p:nvCxnSpPr>
        <p:spPr>
          <a:xfrm flipV="1">
            <a:off x="1905897" y="2180231"/>
            <a:ext cx="0" cy="35547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EBE660D-6AAC-4B45-90AF-7AE4CCF49993}"/>
              </a:ext>
            </a:extLst>
          </p:cNvPr>
          <p:cNvCxnSpPr>
            <a:cxnSpLocks/>
          </p:cNvCxnSpPr>
          <p:nvPr/>
        </p:nvCxnSpPr>
        <p:spPr>
          <a:xfrm flipV="1">
            <a:off x="3144819" y="2180231"/>
            <a:ext cx="0" cy="35547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376C012-0315-4247-91F2-0FBB4EA5B434}"/>
              </a:ext>
            </a:extLst>
          </p:cNvPr>
          <p:cNvCxnSpPr>
            <a:cxnSpLocks/>
          </p:cNvCxnSpPr>
          <p:nvPr/>
        </p:nvCxnSpPr>
        <p:spPr>
          <a:xfrm flipV="1">
            <a:off x="4554071" y="2180231"/>
            <a:ext cx="0" cy="35547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2413011-A866-7D40-AE20-A947AE7DE962}"/>
              </a:ext>
            </a:extLst>
          </p:cNvPr>
          <p:cNvCxnSpPr>
            <a:cxnSpLocks/>
          </p:cNvCxnSpPr>
          <p:nvPr/>
        </p:nvCxnSpPr>
        <p:spPr>
          <a:xfrm flipV="1">
            <a:off x="6684086" y="2180231"/>
            <a:ext cx="0" cy="35547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3E6764F-748F-A742-BFD9-6CB9AB37C3E1}"/>
              </a:ext>
            </a:extLst>
          </p:cNvPr>
          <p:cNvSpPr/>
          <p:nvPr/>
        </p:nvSpPr>
        <p:spPr>
          <a:xfrm>
            <a:off x="2026023" y="2872293"/>
            <a:ext cx="2330811" cy="14953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EDD1C7-4C6A-B84D-B7D8-5AB70B4FF47A}"/>
              </a:ext>
            </a:extLst>
          </p:cNvPr>
          <p:cNvSpPr/>
          <p:nvPr/>
        </p:nvSpPr>
        <p:spPr>
          <a:xfrm>
            <a:off x="4723520" y="1712273"/>
            <a:ext cx="1763319" cy="9359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BA948A-3930-A14B-BF95-281E815610DF}"/>
              </a:ext>
            </a:extLst>
          </p:cNvPr>
          <p:cNvSpPr/>
          <p:nvPr/>
        </p:nvSpPr>
        <p:spPr>
          <a:xfrm>
            <a:off x="4751308" y="2881242"/>
            <a:ext cx="1735539" cy="148635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0EB8A6-6D85-1E44-A12F-6AED5330FD93}"/>
              </a:ext>
            </a:extLst>
          </p:cNvPr>
          <p:cNvSpPr/>
          <p:nvPr/>
        </p:nvSpPr>
        <p:spPr>
          <a:xfrm>
            <a:off x="2042194" y="1712273"/>
            <a:ext cx="2314637" cy="9359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0AEA35-A6D7-4849-AA81-8A78E762C712}"/>
              </a:ext>
            </a:extLst>
          </p:cNvPr>
          <p:cNvSpPr txBox="1"/>
          <p:nvPr/>
        </p:nvSpPr>
        <p:spPr>
          <a:xfrm>
            <a:off x="2734268" y="3210126"/>
            <a:ext cx="8258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N" sz="4400" dirty="0">
                <a:solidFill>
                  <a:srgbClr val="3D2D11"/>
                </a:solidFill>
              </a:rPr>
              <a:t>G1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02518E-189C-A649-A06C-55E824466ADF}"/>
              </a:ext>
            </a:extLst>
          </p:cNvPr>
          <p:cNvSpPr txBox="1"/>
          <p:nvPr/>
        </p:nvSpPr>
        <p:spPr>
          <a:xfrm>
            <a:off x="5171034" y="3210125"/>
            <a:ext cx="8258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N" sz="4400" dirty="0">
                <a:solidFill>
                  <a:srgbClr val="3D2D11"/>
                </a:solidFill>
              </a:rPr>
              <a:t>G2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A93E5B-66AB-B543-80E0-55104F068DF8}"/>
              </a:ext>
            </a:extLst>
          </p:cNvPr>
          <p:cNvSpPr txBox="1"/>
          <p:nvPr/>
        </p:nvSpPr>
        <p:spPr>
          <a:xfrm>
            <a:off x="5192245" y="1802914"/>
            <a:ext cx="8258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N" sz="4400" dirty="0">
                <a:solidFill>
                  <a:srgbClr val="3D2D11"/>
                </a:solidFill>
              </a:rPr>
              <a:t>G3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60F34B-AC67-3944-8DDF-F29D50EFAF24}"/>
              </a:ext>
            </a:extLst>
          </p:cNvPr>
          <p:cNvSpPr txBox="1"/>
          <p:nvPr/>
        </p:nvSpPr>
        <p:spPr>
          <a:xfrm>
            <a:off x="2734267" y="1802914"/>
            <a:ext cx="8258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N" sz="4400" dirty="0">
                <a:solidFill>
                  <a:srgbClr val="3D2D11"/>
                </a:solidFill>
              </a:rPr>
              <a:t>G4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981357-F5B3-FD42-82D8-8901167BEF67}"/>
              </a:ext>
            </a:extLst>
          </p:cNvPr>
          <p:cNvSpPr txBox="1"/>
          <p:nvPr/>
        </p:nvSpPr>
        <p:spPr>
          <a:xfrm>
            <a:off x="8119098" y="3163339"/>
            <a:ext cx="3299301" cy="2180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&gt; G1 &lt;- 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ggplot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()+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geom_xxx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&gt; G2 &lt;- 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ggplot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()+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geom_xxx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&gt; G3 &lt;- 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ggplot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()+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geom_xxx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</a:t>
            </a:r>
            <a:endParaRPr lang="en-US" sz="1400" dirty="0">
              <a:solidFill>
                <a:srgbClr val="3D2E12"/>
              </a:solidFill>
              <a:latin typeface="Andale Mono" panose="020B0509000000000004" pitchFamily="49" charset="0"/>
            </a:endParaRP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&gt; G4 &lt;- 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ggplot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()+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geom_xxx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</a:t>
            </a:r>
          </a:p>
          <a:p>
            <a:pPr>
              <a:lnSpc>
                <a:spcPct val="200000"/>
              </a:lnSpc>
            </a:pPr>
            <a:r>
              <a:rPr lang="en-US" sz="1400" dirty="0">
                <a:solidFill>
                  <a:srgbClr val="3D2E12"/>
                </a:solidFill>
                <a:latin typeface="Andale Mono" panose="020B0509000000000004" pitchFamily="49" charset="0"/>
              </a:rPr>
              <a:t>&gt; </a:t>
            </a:r>
            <a:r>
              <a:rPr lang="en-US" sz="1400" dirty="0" err="1">
                <a:solidFill>
                  <a:srgbClr val="3D2E12"/>
                </a:solidFill>
                <a:latin typeface="Andale Mono" panose="020B0509000000000004" pitchFamily="49" charset="0"/>
              </a:rPr>
              <a:t>ggarrange</a:t>
            </a:r>
            <a:r>
              <a:rPr lang="en-US" sz="1400" dirty="0">
                <a:solidFill>
                  <a:srgbClr val="3D2E12"/>
                </a:solidFill>
                <a:latin typeface="Andale Mono" panose="020B0509000000000004" pitchFamily="49" charset="0"/>
              </a:rPr>
              <a:t>( G1, G2, G3, G4 )</a:t>
            </a:r>
          </a:p>
        </p:txBody>
      </p:sp>
    </p:spTree>
    <p:extLst>
      <p:ext uri="{BB962C8B-B14F-4D97-AF65-F5344CB8AC3E}">
        <p14:creationId xmlns:p14="http://schemas.microsoft.com/office/powerpoint/2010/main" val="1505588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B09A2F1-9C29-5042-8834-1143E56AE6C7}"/>
              </a:ext>
            </a:extLst>
          </p:cNvPr>
          <p:cNvSpPr txBox="1"/>
          <p:nvPr/>
        </p:nvSpPr>
        <p:spPr>
          <a:xfrm>
            <a:off x="5495723" y="519432"/>
            <a:ext cx="57477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N" sz="6000" dirty="0">
                <a:solidFill>
                  <a:srgbClr val="3D2D11"/>
                </a:solidFill>
              </a:rPr>
              <a:t>Panel arrangment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86EF7F-C7A7-4B49-A376-B215DF99D979}"/>
              </a:ext>
            </a:extLst>
          </p:cNvPr>
          <p:cNvSpPr txBox="1"/>
          <p:nvPr/>
        </p:nvSpPr>
        <p:spPr>
          <a:xfrm>
            <a:off x="9626148" y="1535095"/>
            <a:ext cx="1617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err="1">
                <a:solidFill>
                  <a:srgbClr val="3D2D11"/>
                </a:solidFill>
              </a:rPr>
              <a:t>ggarrange</a:t>
            </a:r>
            <a:r>
              <a:rPr lang="en-US" sz="2400" dirty="0">
                <a:solidFill>
                  <a:srgbClr val="3D2D11"/>
                </a:solidFill>
              </a:rPr>
              <a:t>()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9CF241C-E6FE-DB4F-A49A-2B7618C15A9C}"/>
              </a:ext>
            </a:extLst>
          </p:cNvPr>
          <p:cNvCxnSpPr>
            <a:cxnSpLocks/>
          </p:cNvCxnSpPr>
          <p:nvPr/>
        </p:nvCxnSpPr>
        <p:spPr>
          <a:xfrm>
            <a:off x="1021977" y="2764715"/>
            <a:ext cx="59059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B877A2-409C-6240-97A6-D567BA1FFB28}"/>
              </a:ext>
            </a:extLst>
          </p:cNvPr>
          <p:cNvCxnSpPr>
            <a:cxnSpLocks/>
          </p:cNvCxnSpPr>
          <p:nvPr/>
        </p:nvCxnSpPr>
        <p:spPr>
          <a:xfrm>
            <a:off x="1021977" y="3594847"/>
            <a:ext cx="59059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B9A7B15-6D91-8941-9EBF-1EA69DBC16F9}"/>
              </a:ext>
            </a:extLst>
          </p:cNvPr>
          <p:cNvCxnSpPr>
            <a:cxnSpLocks/>
          </p:cNvCxnSpPr>
          <p:nvPr/>
        </p:nvCxnSpPr>
        <p:spPr>
          <a:xfrm>
            <a:off x="1021977" y="4509243"/>
            <a:ext cx="59059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2F59F2-114E-FB48-B1E2-3225B923BE78}"/>
              </a:ext>
            </a:extLst>
          </p:cNvPr>
          <p:cNvCxnSpPr>
            <a:cxnSpLocks/>
          </p:cNvCxnSpPr>
          <p:nvPr/>
        </p:nvCxnSpPr>
        <p:spPr>
          <a:xfrm flipV="1">
            <a:off x="3293637" y="2180231"/>
            <a:ext cx="0" cy="35547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EBE660D-6AAC-4B45-90AF-7AE4CCF49993}"/>
              </a:ext>
            </a:extLst>
          </p:cNvPr>
          <p:cNvCxnSpPr>
            <a:cxnSpLocks/>
          </p:cNvCxnSpPr>
          <p:nvPr/>
        </p:nvCxnSpPr>
        <p:spPr>
          <a:xfrm flipV="1">
            <a:off x="3940889" y="2180231"/>
            <a:ext cx="0" cy="35547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376C012-0315-4247-91F2-0FBB4EA5B434}"/>
              </a:ext>
            </a:extLst>
          </p:cNvPr>
          <p:cNvCxnSpPr>
            <a:cxnSpLocks/>
          </p:cNvCxnSpPr>
          <p:nvPr/>
        </p:nvCxnSpPr>
        <p:spPr>
          <a:xfrm flipV="1">
            <a:off x="4554071" y="2180231"/>
            <a:ext cx="0" cy="35547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2413011-A866-7D40-AE20-A947AE7DE962}"/>
              </a:ext>
            </a:extLst>
          </p:cNvPr>
          <p:cNvCxnSpPr>
            <a:cxnSpLocks/>
          </p:cNvCxnSpPr>
          <p:nvPr/>
        </p:nvCxnSpPr>
        <p:spPr>
          <a:xfrm flipV="1">
            <a:off x="6684086" y="2180231"/>
            <a:ext cx="0" cy="35547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3E6764F-748F-A742-BFD9-6CB9AB37C3E1}"/>
              </a:ext>
            </a:extLst>
          </p:cNvPr>
          <p:cNvSpPr/>
          <p:nvPr/>
        </p:nvSpPr>
        <p:spPr>
          <a:xfrm>
            <a:off x="3484598" y="2872293"/>
            <a:ext cx="872236" cy="14953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EDD1C7-4C6A-B84D-B7D8-5AB70B4FF47A}"/>
              </a:ext>
            </a:extLst>
          </p:cNvPr>
          <p:cNvSpPr/>
          <p:nvPr/>
        </p:nvSpPr>
        <p:spPr>
          <a:xfrm>
            <a:off x="4723520" y="1712273"/>
            <a:ext cx="1763319" cy="9359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BA948A-3930-A14B-BF95-281E815610DF}"/>
              </a:ext>
            </a:extLst>
          </p:cNvPr>
          <p:cNvSpPr/>
          <p:nvPr/>
        </p:nvSpPr>
        <p:spPr>
          <a:xfrm>
            <a:off x="4751308" y="2881242"/>
            <a:ext cx="1735539" cy="148635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0EB8A6-6D85-1E44-A12F-6AED5330FD93}"/>
              </a:ext>
            </a:extLst>
          </p:cNvPr>
          <p:cNvSpPr/>
          <p:nvPr/>
        </p:nvSpPr>
        <p:spPr>
          <a:xfrm>
            <a:off x="3484598" y="1712273"/>
            <a:ext cx="872233" cy="9359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83FA8D-E880-CE4A-B89F-CCB17049ED82}"/>
              </a:ext>
            </a:extLst>
          </p:cNvPr>
          <p:cNvSpPr txBox="1"/>
          <p:nvPr/>
        </p:nvSpPr>
        <p:spPr>
          <a:xfrm>
            <a:off x="3518922" y="3210126"/>
            <a:ext cx="8258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N" sz="4400" dirty="0">
                <a:solidFill>
                  <a:srgbClr val="3D2D11"/>
                </a:solidFill>
              </a:rPr>
              <a:t>G1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F97C02-69BE-E643-9F2D-E232CD6DD863}"/>
              </a:ext>
            </a:extLst>
          </p:cNvPr>
          <p:cNvSpPr txBox="1"/>
          <p:nvPr/>
        </p:nvSpPr>
        <p:spPr>
          <a:xfrm>
            <a:off x="5171034" y="3210125"/>
            <a:ext cx="8258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N" sz="4400" dirty="0">
                <a:solidFill>
                  <a:srgbClr val="3D2D11"/>
                </a:solidFill>
              </a:rPr>
              <a:t>G2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454B61-C154-BD4E-8977-BF8E01AF6316}"/>
              </a:ext>
            </a:extLst>
          </p:cNvPr>
          <p:cNvSpPr txBox="1"/>
          <p:nvPr/>
        </p:nvSpPr>
        <p:spPr>
          <a:xfrm>
            <a:off x="5192245" y="1802914"/>
            <a:ext cx="8258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N" sz="4400" dirty="0">
                <a:solidFill>
                  <a:srgbClr val="3D2D11"/>
                </a:solidFill>
              </a:rPr>
              <a:t>G3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6A85F4-7CA5-6645-94D9-B6989F46B446}"/>
              </a:ext>
            </a:extLst>
          </p:cNvPr>
          <p:cNvSpPr txBox="1"/>
          <p:nvPr/>
        </p:nvSpPr>
        <p:spPr>
          <a:xfrm>
            <a:off x="3507001" y="1792402"/>
            <a:ext cx="8258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N" sz="4400" dirty="0">
                <a:solidFill>
                  <a:srgbClr val="3D2D11"/>
                </a:solidFill>
              </a:rPr>
              <a:t>G4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280E62-1BEC-A34C-B25E-33410A23EEEA}"/>
              </a:ext>
            </a:extLst>
          </p:cNvPr>
          <p:cNvSpPr txBox="1"/>
          <p:nvPr/>
        </p:nvSpPr>
        <p:spPr>
          <a:xfrm>
            <a:off x="8119098" y="3163339"/>
            <a:ext cx="3943708" cy="2611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&gt; G1 &lt;- 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ggplot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()+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geom_xxx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&gt; G2 &lt;- 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ggplot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()+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geom_xxx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&gt; G3 &lt;- 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ggplot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()+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geom_xxx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</a:t>
            </a:r>
            <a:endParaRPr lang="en-US" sz="1400" dirty="0">
              <a:solidFill>
                <a:srgbClr val="3D2E12"/>
              </a:solidFill>
              <a:latin typeface="Andale Mono" panose="020B0509000000000004" pitchFamily="49" charset="0"/>
            </a:endParaRP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&gt; G4 &lt;- 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ggplot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()+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geom_xxx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</a:t>
            </a:r>
          </a:p>
          <a:p>
            <a:pPr>
              <a:lnSpc>
                <a:spcPct val="200000"/>
              </a:lnSpc>
            </a:pPr>
            <a:r>
              <a:rPr lang="en-US" sz="1400" dirty="0">
                <a:solidFill>
                  <a:srgbClr val="3D2E12"/>
                </a:solidFill>
                <a:latin typeface="Andale Mono" panose="020B0509000000000004" pitchFamily="49" charset="0"/>
              </a:rPr>
              <a:t>&gt; </a:t>
            </a:r>
            <a:r>
              <a:rPr lang="en-US" sz="1400" dirty="0" err="1">
                <a:solidFill>
                  <a:srgbClr val="3D2E12"/>
                </a:solidFill>
                <a:latin typeface="Andale Mono" panose="020B0509000000000004" pitchFamily="49" charset="0"/>
              </a:rPr>
              <a:t>ggarrange</a:t>
            </a:r>
            <a:r>
              <a:rPr lang="en-US" sz="1400" dirty="0">
                <a:solidFill>
                  <a:srgbClr val="3D2E12"/>
                </a:solidFill>
                <a:latin typeface="Andale Mono" panose="020B0509000000000004" pitchFamily="49" charset="0"/>
              </a:rPr>
              <a:t>( G1, G2, G3, G4,</a:t>
            </a:r>
          </a:p>
          <a:p>
            <a:pPr>
              <a:lnSpc>
                <a:spcPct val="200000"/>
              </a:lnSpc>
            </a:pPr>
            <a:r>
              <a:rPr lang="en-US" sz="1400" dirty="0">
                <a:solidFill>
                  <a:srgbClr val="3D2E12"/>
                </a:solidFill>
                <a:latin typeface="Andale Mono" panose="020B0509000000000004" pitchFamily="49" charset="0"/>
              </a:rPr>
              <a:t>widths = c(1,2), heights = c(1,2) )</a:t>
            </a:r>
          </a:p>
        </p:txBody>
      </p:sp>
    </p:spTree>
    <p:extLst>
      <p:ext uri="{BB962C8B-B14F-4D97-AF65-F5344CB8AC3E}">
        <p14:creationId xmlns:p14="http://schemas.microsoft.com/office/powerpoint/2010/main" val="1340067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B09A2F1-9C29-5042-8834-1143E56AE6C7}"/>
              </a:ext>
            </a:extLst>
          </p:cNvPr>
          <p:cNvSpPr txBox="1"/>
          <p:nvPr/>
        </p:nvSpPr>
        <p:spPr>
          <a:xfrm>
            <a:off x="5495723" y="519432"/>
            <a:ext cx="57477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N" sz="6000" dirty="0">
                <a:solidFill>
                  <a:srgbClr val="3D2D11"/>
                </a:solidFill>
              </a:rPr>
              <a:t>Panel arrangment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86EF7F-C7A7-4B49-A376-B215DF99D979}"/>
              </a:ext>
            </a:extLst>
          </p:cNvPr>
          <p:cNvSpPr txBox="1"/>
          <p:nvPr/>
        </p:nvSpPr>
        <p:spPr>
          <a:xfrm>
            <a:off x="9626148" y="1535095"/>
            <a:ext cx="1617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err="1">
                <a:solidFill>
                  <a:srgbClr val="3D2D11"/>
                </a:solidFill>
              </a:rPr>
              <a:t>ggarrange</a:t>
            </a:r>
            <a:r>
              <a:rPr lang="en-US" sz="2400" dirty="0">
                <a:solidFill>
                  <a:srgbClr val="3D2D11"/>
                </a:solidFill>
              </a:rPr>
              <a:t>()</a:t>
            </a:r>
          </a:p>
        </p:txBody>
      </p:sp>
      <p:pic>
        <p:nvPicPr>
          <p:cNvPr id="15" name="Picture 14" descr="A picture containing diagram&#10;&#10;Description automatically generated">
            <a:extLst>
              <a:ext uri="{FF2B5EF4-FFF2-40B4-BE49-F238E27FC236}">
                <a16:creationId xmlns:a16="http://schemas.microsoft.com/office/drawing/2014/main" id="{3DA7554F-015B-8644-827B-600C3ABAC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003" y="2131095"/>
            <a:ext cx="5997046" cy="41224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6BFD8A-B407-1D4B-954C-6291A24F5999}"/>
              </a:ext>
            </a:extLst>
          </p:cNvPr>
          <p:cNvSpPr txBox="1"/>
          <p:nvPr/>
        </p:nvSpPr>
        <p:spPr>
          <a:xfrm>
            <a:off x="8119098" y="3163339"/>
            <a:ext cx="3084499" cy="17498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&gt; G1 &lt;- 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ggplot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()+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geom_xxx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&gt; G2 &lt;- 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ggplot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()+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geom_xxx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&gt; G3 &lt;- 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ggplot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()+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geom_xxx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</a:t>
            </a:r>
          </a:p>
          <a:p>
            <a:pPr>
              <a:lnSpc>
                <a:spcPct val="200000"/>
              </a:lnSpc>
            </a:pPr>
            <a:r>
              <a:rPr lang="en-US" sz="1400" dirty="0">
                <a:solidFill>
                  <a:srgbClr val="3D2E12"/>
                </a:solidFill>
                <a:latin typeface="Andale Mono" panose="020B0509000000000004" pitchFamily="49" charset="0"/>
              </a:rPr>
              <a:t>&gt; </a:t>
            </a:r>
            <a:r>
              <a:rPr lang="en-US" sz="1400" dirty="0" err="1">
                <a:solidFill>
                  <a:srgbClr val="3D2E12"/>
                </a:solidFill>
                <a:latin typeface="Andale Mono" panose="020B0509000000000004" pitchFamily="49" charset="0"/>
              </a:rPr>
              <a:t>ggarrange</a:t>
            </a:r>
            <a:r>
              <a:rPr lang="en-US" sz="1400" dirty="0">
                <a:solidFill>
                  <a:srgbClr val="3D2E12"/>
                </a:solidFill>
                <a:latin typeface="Andale Mono" panose="020B0509000000000004" pitchFamily="49" charset="0"/>
              </a:rPr>
              <a:t>( G1, G2, G3 )</a:t>
            </a:r>
          </a:p>
        </p:txBody>
      </p:sp>
    </p:spTree>
    <p:extLst>
      <p:ext uri="{BB962C8B-B14F-4D97-AF65-F5344CB8AC3E}">
        <p14:creationId xmlns:p14="http://schemas.microsoft.com/office/powerpoint/2010/main" val="1396300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B09A2F1-9C29-5042-8834-1143E56AE6C7}"/>
              </a:ext>
            </a:extLst>
          </p:cNvPr>
          <p:cNvSpPr txBox="1"/>
          <p:nvPr/>
        </p:nvSpPr>
        <p:spPr>
          <a:xfrm>
            <a:off x="5495723" y="519432"/>
            <a:ext cx="57477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N" sz="6000" dirty="0">
                <a:solidFill>
                  <a:srgbClr val="3D2D11"/>
                </a:solidFill>
              </a:rPr>
              <a:t>Panel arrangment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86EF7F-C7A7-4B49-A376-B215DF99D979}"/>
              </a:ext>
            </a:extLst>
          </p:cNvPr>
          <p:cNvSpPr txBox="1"/>
          <p:nvPr/>
        </p:nvSpPr>
        <p:spPr>
          <a:xfrm>
            <a:off x="9626148" y="1535095"/>
            <a:ext cx="1617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err="1">
                <a:solidFill>
                  <a:srgbClr val="3D2D11"/>
                </a:solidFill>
              </a:rPr>
              <a:t>ggarrange</a:t>
            </a:r>
            <a:r>
              <a:rPr lang="en-US" sz="2400" dirty="0">
                <a:solidFill>
                  <a:srgbClr val="3D2D11"/>
                </a:solidFill>
              </a:rPr>
              <a:t>()</a:t>
            </a:r>
          </a:p>
        </p:txBody>
      </p:sp>
      <p:pic>
        <p:nvPicPr>
          <p:cNvPr id="15" name="Picture 14" descr="A picture containing diagram&#10;&#10;Description automatically generated">
            <a:extLst>
              <a:ext uri="{FF2B5EF4-FFF2-40B4-BE49-F238E27FC236}">
                <a16:creationId xmlns:a16="http://schemas.microsoft.com/office/drawing/2014/main" id="{3DA7554F-015B-8644-827B-600C3ABAC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003" y="2131095"/>
            <a:ext cx="5997046" cy="41224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02328F-324B-984C-82CB-5A1099717B62}"/>
              </a:ext>
            </a:extLst>
          </p:cNvPr>
          <p:cNvSpPr txBox="1"/>
          <p:nvPr/>
        </p:nvSpPr>
        <p:spPr>
          <a:xfrm>
            <a:off x="2929704" y="1797930"/>
            <a:ext cx="6527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solidFill>
                  <a:srgbClr val="FF0000"/>
                </a:solidFill>
              </a:rPr>
              <a:t>G1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995D7F-C7D0-914C-B9C2-0BEA4B4A7D0D}"/>
              </a:ext>
            </a:extLst>
          </p:cNvPr>
          <p:cNvSpPr txBox="1"/>
          <p:nvPr/>
        </p:nvSpPr>
        <p:spPr>
          <a:xfrm>
            <a:off x="2951053" y="3198167"/>
            <a:ext cx="6527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solidFill>
                  <a:srgbClr val="FF0000"/>
                </a:solidFill>
              </a:rPr>
              <a:t>G2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079A0B-7FAD-9948-B6C2-548FA2343D44}"/>
              </a:ext>
            </a:extLst>
          </p:cNvPr>
          <p:cNvSpPr txBox="1"/>
          <p:nvPr/>
        </p:nvSpPr>
        <p:spPr>
          <a:xfrm>
            <a:off x="6594467" y="3210169"/>
            <a:ext cx="6527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solidFill>
                  <a:srgbClr val="FF0000"/>
                </a:solidFill>
              </a:rPr>
              <a:t>G3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6307DD5-3F8E-F543-9FD7-32C89CE8CDE1}"/>
              </a:ext>
            </a:extLst>
          </p:cNvPr>
          <p:cNvCxnSpPr/>
          <p:nvPr/>
        </p:nvCxnSpPr>
        <p:spPr>
          <a:xfrm>
            <a:off x="677732" y="2947595"/>
            <a:ext cx="728292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A8232C-3740-F649-90B3-65A7FFB70C5D}"/>
              </a:ext>
            </a:extLst>
          </p:cNvPr>
          <p:cNvCxnSpPr/>
          <p:nvPr/>
        </p:nvCxnSpPr>
        <p:spPr>
          <a:xfrm>
            <a:off x="677732" y="1669228"/>
            <a:ext cx="728292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399B79-1317-2741-9EE7-86C4C3775ABB}"/>
              </a:ext>
            </a:extLst>
          </p:cNvPr>
          <p:cNvCxnSpPr/>
          <p:nvPr/>
        </p:nvCxnSpPr>
        <p:spPr>
          <a:xfrm>
            <a:off x="677732" y="5660315"/>
            <a:ext cx="728292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811BBD-E6A8-7D4F-AD1C-7F42A36C57A2}"/>
              </a:ext>
            </a:extLst>
          </p:cNvPr>
          <p:cNvCxnSpPr>
            <a:cxnSpLocks/>
          </p:cNvCxnSpPr>
          <p:nvPr/>
        </p:nvCxnSpPr>
        <p:spPr>
          <a:xfrm flipV="1">
            <a:off x="6338047" y="1464121"/>
            <a:ext cx="0" cy="46616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5DD3FE-A68E-6C43-9128-C304EAD81E30}"/>
              </a:ext>
            </a:extLst>
          </p:cNvPr>
          <p:cNvCxnSpPr>
            <a:cxnSpLocks/>
          </p:cNvCxnSpPr>
          <p:nvPr/>
        </p:nvCxnSpPr>
        <p:spPr>
          <a:xfrm flipV="1">
            <a:off x="7738335" y="1477752"/>
            <a:ext cx="0" cy="46616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0788D83-9CC3-5247-A978-B3CD5E2E444E}"/>
              </a:ext>
            </a:extLst>
          </p:cNvPr>
          <p:cNvCxnSpPr>
            <a:cxnSpLocks/>
          </p:cNvCxnSpPr>
          <p:nvPr/>
        </p:nvCxnSpPr>
        <p:spPr>
          <a:xfrm flipV="1">
            <a:off x="1139003" y="1480626"/>
            <a:ext cx="0" cy="46616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A345064-CCFC-E64C-A50B-AD7861D229B4}"/>
              </a:ext>
            </a:extLst>
          </p:cNvPr>
          <p:cNvSpPr txBox="1"/>
          <p:nvPr/>
        </p:nvSpPr>
        <p:spPr>
          <a:xfrm>
            <a:off x="8119098" y="3163339"/>
            <a:ext cx="3084499" cy="17498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&gt; G1 &lt;- 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ggplot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()+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geom_xxx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&gt; G2 &lt;- 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ggplot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()+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geom_xxx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&gt; G3 &lt;- 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ggplot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()+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geom_xxx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</a:t>
            </a:r>
          </a:p>
          <a:p>
            <a:pPr>
              <a:lnSpc>
                <a:spcPct val="200000"/>
              </a:lnSpc>
            </a:pPr>
            <a:r>
              <a:rPr lang="en-US" sz="1400" dirty="0">
                <a:solidFill>
                  <a:srgbClr val="3D2E12"/>
                </a:solidFill>
                <a:latin typeface="Andale Mono" panose="020B0509000000000004" pitchFamily="49" charset="0"/>
              </a:rPr>
              <a:t>&gt; </a:t>
            </a:r>
            <a:r>
              <a:rPr lang="en-US" sz="1400" dirty="0" err="1">
                <a:solidFill>
                  <a:srgbClr val="3D2E12"/>
                </a:solidFill>
                <a:latin typeface="Andale Mono" panose="020B0509000000000004" pitchFamily="49" charset="0"/>
              </a:rPr>
              <a:t>ggarrange</a:t>
            </a:r>
            <a:r>
              <a:rPr lang="en-US" sz="1400" dirty="0">
                <a:solidFill>
                  <a:srgbClr val="3D2E12"/>
                </a:solidFill>
                <a:latin typeface="Andale Mono" panose="020B0509000000000004" pitchFamily="49" charset="0"/>
              </a:rPr>
              <a:t>( G1, G2, G3 )</a:t>
            </a:r>
          </a:p>
        </p:txBody>
      </p:sp>
    </p:spTree>
    <p:extLst>
      <p:ext uri="{BB962C8B-B14F-4D97-AF65-F5344CB8AC3E}">
        <p14:creationId xmlns:p14="http://schemas.microsoft.com/office/powerpoint/2010/main" val="4262118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B09A2F1-9C29-5042-8834-1143E56AE6C7}"/>
              </a:ext>
            </a:extLst>
          </p:cNvPr>
          <p:cNvSpPr txBox="1"/>
          <p:nvPr/>
        </p:nvSpPr>
        <p:spPr>
          <a:xfrm>
            <a:off x="5495723" y="519432"/>
            <a:ext cx="57477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N" sz="6000" dirty="0">
                <a:solidFill>
                  <a:srgbClr val="3D2D11"/>
                </a:solidFill>
              </a:rPr>
              <a:t>Panel arrangment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86EF7F-C7A7-4B49-A376-B215DF99D979}"/>
              </a:ext>
            </a:extLst>
          </p:cNvPr>
          <p:cNvSpPr txBox="1"/>
          <p:nvPr/>
        </p:nvSpPr>
        <p:spPr>
          <a:xfrm>
            <a:off x="9626148" y="1535095"/>
            <a:ext cx="1617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err="1">
                <a:solidFill>
                  <a:srgbClr val="3D2D11"/>
                </a:solidFill>
              </a:rPr>
              <a:t>ggarrange</a:t>
            </a:r>
            <a:r>
              <a:rPr lang="en-US" sz="2400" dirty="0">
                <a:solidFill>
                  <a:srgbClr val="3D2D11"/>
                </a:solidFill>
              </a:rPr>
              <a:t>()</a:t>
            </a:r>
          </a:p>
        </p:txBody>
      </p:sp>
      <p:pic>
        <p:nvPicPr>
          <p:cNvPr id="15" name="Picture 14" descr="A picture containing diagram&#10;&#10;Description automatically generated">
            <a:extLst>
              <a:ext uri="{FF2B5EF4-FFF2-40B4-BE49-F238E27FC236}">
                <a16:creationId xmlns:a16="http://schemas.microsoft.com/office/drawing/2014/main" id="{3DA7554F-015B-8644-827B-600C3ABAC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003" y="2131095"/>
            <a:ext cx="5997046" cy="41224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02328F-324B-984C-82CB-5A1099717B62}"/>
              </a:ext>
            </a:extLst>
          </p:cNvPr>
          <p:cNvSpPr txBox="1"/>
          <p:nvPr/>
        </p:nvSpPr>
        <p:spPr>
          <a:xfrm>
            <a:off x="2929704" y="1797930"/>
            <a:ext cx="6527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solidFill>
                  <a:srgbClr val="FF0000"/>
                </a:solidFill>
              </a:rPr>
              <a:t>G1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995D7F-C7D0-914C-B9C2-0BEA4B4A7D0D}"/>
              </a:ext>
            </a:extLst>
          </p:cNvPr>
          <p:cNvSpPr txBox="1"/>
          <p:nvPr/>
        </p:nvSpPr>
        <p:spPr>
          <a:xfrm>
            <a:off x="2951053" y="3198167"/>
            <a:ext cx="6527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solidFill>
                  <a:srgbClr val="FF0000"/>
                </a:solidFill>
              </a:rPr>
              <a:t>G2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079A0B-7FAD-9948-B6C2-548FA2343D44}"/>
              </a:ext>
            </a:extLst>
          </p:cNvPr>
          <p:cNvSpPr txBox="1"/>
          <p:nvPr/>
        </p:nvSpPr>
        <p:spPr>
          <a:xfrm>
            <a:off x="6470596" y="3198167"/>
            <a:ext cx="6527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solidFill>
                  <a:srgbClr val="FF0000"/>
                </a:solidFill>
              </a:rPr>
              <a:t>G3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6307DD5-3F8E-F543-9FD7-32C89CE8CDE1}"/>
              </a:ext>
            </a:extLst>
          </p:cNvPr>
          <p:cNvCxnSpPr/>
          <p:nvPr/>
        </p:nvCxnSpPr>
        <p:spPr>
          <a:xfrm>
            <a:off x="677732" y="2947595"/>
            <a:ext cx="728292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A8232C-3740-F649-90B3-65A7FFB70C5D}"/>
              </a:ext>
            </a:extLst>
          </p:cNvPr>
          <p:cNvCxnSpPr/>
          <p:nvPr/>
        </p:nvCxnSpPr>
        <p:spPr>
          <a:xfrm>
            <a:off x="677732" y="1669228"/>
            <a:ext cx="728292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399B79-1317-2741-9EE7-86C4C3775ABB}"/>
              </a:ext>
            </a:extLst>
          </p:cNvPr>
          <p:cNvCxnSpPr/>
          <p:nvPr/>
        </p:nvCxnSpPr>
        <p:spPr>
          <a:xfrm>
            <a:off x="677732" y="5660315"/>
            <a:ext cx="728292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811BBD-E6A8-7D4F-AD1C-7F42A36C57A2}"/>
              </a:ext>
            </a:extLst>
          </p:cNvPr>
          <p:cNvCxnSpPr>
            <a:cxnSpLocks/>
          </p:cNvCxnSpPr>
          <p:nvPr/>
        </p:nvCxnSpPr>
        <p:spPr>
          <a:xfrm flipV="1">
            <a:off x="6338047" y="1464121"/>
            <a:ext cx="0" cy="46616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5DD3FE-A68E-6C43-9128-C304EAD81E30}"/>
              </a:ext>
            </a:extLst>
          </p:cNvPr>
          <p:cNvCxnSpPr>
            <a:cxnSpLocks/>
          </p:cNvCxnSpPr>
          <p:nvPr/>
        </p:nvCxnSpPr>
        <p:spPr>
          <a:xfrm flipV="1">
            <a:off x="7738335" y="1477752"/>
            <a:ext cx="0" cy="46616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0788D83-9CC3-5247-A978-B3CD5E2E444E}"/>
              </a:ext>
            </a:extLst>
          </p:cNvPr>
          <p:cNvCxnSpPr>
            <a:cxnSpLocks/>
          </p:cNvCxnSpPr>
          <p:nvPr/>
        </p:nvCxnSpPr>
        <p:spPr>
          <a:xfrm flipV="1">
            <a:off x="1139003" y="1480626"/>
            <a:ext cx="0" cy="46616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FE5C7D7-A43B-8945-8F4D-071A22CB264B}"/>
              </a:ext>
            </a:extLst>
          </p:cNvPr>
          <p:cNvSpPr txBox="1"/>
          <p:nvPr/>
        </p:nvSpPr>
        <p:spPr>
          <a:xfrm>
            <a:off x="6493966" y="1925470"/>
            <a:ext cx="686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solidFill>
                  <a:srgbClr val="FF0000"/>
                </a:solidFill>
              </a:rPr>
              <a:t>NA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047AA4-B28D-6641-B3BB-D0805C4F854D}"/>
              </a:ext>
            </a:extLst>
          </p:cNvPr>
          <p:cNvSpPr txBox="1"/>
          <p:nvPr/>
        </p:nvSpPr>
        <p:spPr>
          <a:xfrm>
            <a:off x="8119098" y="3163339"/>
            <a:ext cx="3514104" cy="17498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&gt; G1 &lt;- 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ggplot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()+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geom_density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&gt; G2 &lt;- 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ggplot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()+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geom_point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&gt; G3 &lt;- 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ggplot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()+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geom_boxplot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()</a:t>
            </a:r>
          </a:p>
          <a:p>
            <a:pPr>
              <a:lnSpc>
                <a:spcPct val="200000"/>
              </a:lnSpc>
            </a:pPr>
            <a:r>
              <a:rPr lang="en-US" sz="1400" dirty="0">
                <a:solidFill>
                  <a:srgbClr val="3D2E12"/>
                </a:solidFill>
                <a:latin typeface="Andale Mono" panose="020B0509000000000004" pitchFamily="49" charset="0"/>
              </a:rPr>
              <a:t>&gt; </a:t>
            </a:r>
            <a:r>
              <a:rPr lang="en-US" sz="1400" dirty="0" err="1">
                <a:solidFill>
                  <a:srgbClr val="3D2E12"/>
                </a:solidFill>
                <a:latin typeface="Andale Mono" panose="020B0509000000000004" pitchFamily="49" charset="0"/>
              </a:rPr>
              <a:t>ggarrange</a:t>
            </a:r>
            <a:r>
              <a:rPr lang="en-US" sz="1400" dirty="0">
                <a:solidFill>
                  <a:srgbClr val="3D2E12"/>
                </a:solidFill>
                <a:latin typeface="Andale Mono" panose="020B0509000000000004" pitchFamily="49" charset="0"/>
              </a:rPr>
              <a:t>( G1, NA, G2, G3 )</a:t>
            </a:r>
          </a:p>
        </p:txBody>
      </p:sp>
    </p:spTree>
    <p:extLst>
      <p:ext uri="{BB962C8B-B14F-4D97-AF65-F5344CB8AC3E}">
        <p14:creationId xmlns:p14="http://schemas.microsoft.com/office/powerpoint/2010/main" val="1886581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04E45C8F-A984-E542-8849-2FFFCBD6F633}"/>
              </a:ext>
            </a:extLst>
          </p:cNvPr>
          <p:cNvSpPr txBox="1"/>
          <p:nvPr/>
        </p:nvSpPr>
        <p:spPr>
          <a:xfrm>
            <a:off x="849237" y="2951551"/>
            <a:ext cx="2964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3D2D11"/>
                </a:solidFill>
              </a:rPr>
              <a:t>Major components</a:t>
            </a:r>
            <a:endParaRPr lang="en-CN" sz="8000" dirty="0">
              <a:solidFill>
                <a:srgbClr val="3D2D1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9EE1A0-E0CC-194D-85CB-CAC2758589EF}"/>
              </a:ext>
            </a:extLst>
          </p:cNvPr>
          <p:cNvSpPr txBox="1"/>
          <p:nvPr/>
        </p:nvSpPr>
        <p:spPr>
          <a:xfrm>
            <a:off x="1443901" y="3624748"/>
            <a:ext cx="2425664" cy="1703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3D2E12"/>
                </a:solidFill>
                <a:latin typeface="Andale Mono" panose="020B0509000000000004" pitchFamily="49" charset="0"/>
              </a:rPr>
              <a:t>geom_point</a:t>
            </a:r>
            <a:r>
              <a:rPr lang="en-US" dirty="0">
                <a:solidFill>
                  <a:srgbClr val="3D2E12"/>
                </a:solidFill>
                <a:latin typeface="Andale Mono" panose="020B0509000000000004" pitchFamily="49" charset="0"/>
              </a:rPr>
              <a:t>()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3D2E12"/>
                </a:solidFill>
                <a:latin typeface="Andale Mono" panose="020B0509000000000004" pitchFamily="49" charset="0"/>
              </a:rPr>
              <a:t>geom_line</a:t>
            </a:r>
            <a:r>
              <a:rPr lang="en-US" dirty="0">
                <a:solidFill>
                  <a:srgbClr val="3D2E12"/>
                </a:solidFill>
                <a:latin typeface="Andale Mono" panose="020B0509000000000004" pitchFamily="49" charset="0"/>
              </a:rPr>
              <a:t>()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3D2E12"/>
                </a:solidFill>
                <a:latin typeface="Andale Mono" panose="020B0509000000000004" pitchFamily="49" charset="0"/>
              </a:rPr>
              <a:t>geom_bar</a:t>
            </a:r>
            <a:r>
              <a:rPr lang="en-US" dirty="0">
                <a:solidFill>
                  <a:srgbClr val="3D2E12"/>
                </a:solidFill>
                <a:latin typeface="Andale Mono" panose="020B0509000000000004" pitchFamily="49" charset="0"/>
              </a:rPr>
              <a:t>()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3D2E12"/>
                </a:solidFill>
                <a:latin typeface="Andale Mono" panose="020B0509000000000004" pitchFamily="49" charset="0"/>
              </a:rPr>
              <a:t>geom_boxplot</a:t>
            </a:r>
            <a:r>
              <a:rPr lang="en-US" dirty="0">
                <a:solidFill>
                  <a:srgbClr val="3D2E12"/>
                </a:solidFill>
                <a:latin typeface="Andale Mono" panose="020B0509000000000004" pitchFamily="49" charset="0"/>
              </a:rPr>
              <a:t>()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0E31D49-8493-A645-8393-1283515C4331}"/>
              </a:ext>
            </a:extLst>
          </p:cNvPr>
          <p:cNvSpPr txBox="1"/>
          <p:nvPr/>
        </p:nvSpPr>
        <p:spPr>
          <a:xfrm>
            <a:off x="1094974" y="1146872"/>
            <a:ext cx="102089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6000" dirty="0">
                <a:solidFill>
                  <a:srgbClr val="3D2D11"/>
                </a:solidFill>
              </a:rPr>
              <a:t>Functions you have experienced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E65F-0972-4C45-9F6F-62977F851397}"/>
              </a:ext>
            </a:extLst>
          </p:cNvPr>
          <p:cNvSpPr txBox="1"/>
          <p:nvPr/>
        </p:nvSpPr>
        <p:spPr>
          <a:xfrm>
            <a:off x="4484167" y="2951551"/>
            <a:ext cx="2977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3D2D11"/>
                </a:solidFill>
              </a:rPr>
              <a:t>Minor components</a:t>
            </a:r>
            <a:endParaRPr lang="en-CN" sz="8000" dirty="0">
              <a:solidFill>
                <a:srgbClr val="3D2D1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E8960A-8724-F144-B240-29243E1D4F17}"/>
              </a:ext>
            </a:extLst>
          </p:cNvPr>
          <p:cNvSpPr txBox="1"/>
          <p:nvPr/>
        </p:nvSpPr>
        <p:spPr>
          <a:xfrm>
            <a:off x="4660777" y="3624748"/>
            <a:ext cx="2563522" cy="2950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3D2E12"/>
                </a:solidFill>
                <a:latin typeface="Andale Mono" panose="020B0509000000000004" pitchFamily="49" charset="0"/>
              </a:rPr>
              <a:t>geom_text</a:t>
            </a:r>
            <a:r>
              <a:rPr lang="en-US" dirty="0">
                <a:solidFill>
                  <a:srgbClr val="3D2E12"/>
                </a:solidFill>
                <a:latin typeface="Andale Mono" panose="020B0509000000000004" pitchFamily="49" charset="0"/>
              </a:rPr>
              <a:t>()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3D2E12"/>
                </a:solidFill>
                <a:latin typeface="Andale Mono" panose="020B0509000000000004" pitchFamily="49" charset="0"/>
              </a:rPr>
              <a:t>stat_smooth</a:t>
            </a:r>
            <a:r>
              <a:rPr lang="en-US" dirty="0">
                <a:solidFill>
                  <a:srgbClr val="3D2E12"/>
                </a:solidFill>
                <a:latin typeface="Andale Mono" panose="020B0509000000000004" pitchFamily="49" charset="0"/>
              </a:rPr>
              <a:t>()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3D2E12"/>
                </a:solidFill>
                <a:latin typeface="Andale Mono" panose="020B0509000000000004" pitchFamily="49" charset="0"/>
              </a:rPr>
              <a:t>geom_abline</a:t>
            </a:r>
            <a:r>
              <a:rPr lang="en-US" dirty="0">
                <a:solidFill>
                  <a:srgbClr val="3D2E12"/>
                </a:solidFill>
                <a:latin typeface="Andale Mono" panose="020B0509000000000004" pitchFamily="49" charset="0"/>
              </a:rPr>
              <a:t>()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3D2E12"/>
                </a:solidFill>
                <a:latin typeface="Andale Mono" panose="020B0509000000000004" pitchFamily="49" charset="0"/>
              </a:rPr>
              <a:t>geom_hline</a:t>
            </a:r>
            <a:r>
              <a:rPr lang="en-US" dirty="0">
                <a:solidFill>
                  <a:srgbClr val="3D2E12"/>
                </a:solidFill>
                <a:latin typeface="Andale Mono" panose="020B0509000000000004" pitchFamily="49" charset="0"/>
              </a:rPr>
              <a:t>()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3D2E12"/>
                </a:solidFill>
                <a:latin typeface="Andale Mono" panose="020B0509000000000004" pitchFamily="49" charset="0"/>
              </a:rPr>
              <a:t>geom_vline</a:t>
            </a:r>
            <a:r>
              <a:rPr lang="en-US" dirty="0">
                <a:solidFill>
                  <a:srgbClr val="3D2E12"/>
                </a:solidFill>
                <a:latin typeface="Andale Mono" panose="020B0509000000000004" pitchFamily="49" charset="0"/>
              </a:rPr>
              <a:t>()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3D2E12"/>
                </a:solidFill>
                <a:latin typeface="Andale Mono" panose="020B0509000000000004" pitchFamily="49" charset="0"/>
              </a:rPr>
              <a:t>geom_errorbar</a:t>
            </a:r>
            <a:r>
              <a:rPr lang="en-US" dirty="0">
                <a:solidFill>
                  <a:srgbClr val="3D2E12"/>
                </a:solidFill>
                <a:latin typeface="Andale Mono" panose="020B0509000000000004" pitchFamily="49" charset="0"/>
              </a:rPr>
              <a:t>()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3D2E12"/>
                </a:solidFill>
                <a:latin typeface="Andale Mono" panose="020B0509000000000004" pitchFamily="49" charset="0"/>
              </a:rPr>
              <a:t>geom_errorbarh</a:t>
            </a:r>
            <a:r>
              <a:rPr lang="en-US" dirty="0">
                <a:solidFill>
                  <a:srgbClr val="3D2E12"/>
                </a:solidFill>
                <a:latin typeface="Andale Mono" panose="020B0509000000000004" pitchFamily="49" charset="0"/>
              </a:rPr>
              <a:t>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4A6B38-6ED1-344C-930B-180B0EA6F22F}"/>
              </a:ext>
            </a:extLst>
          </p:cNvPr>
          <p:cNvSpPr txBox="1"/>
          <p:nvPr/>
        </p:nvSpPr>
        <p:spPr>
          <a:xfrm>
            <a:off x="8131921" y="2955769"/>
            <a:ext cx="3342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3D2D11"/>
                </a:solidFill>
              </a:rPr>
              <a:t>Optional components</a:t>
            </a:r>
            <a:endParaRPr lang="en-CN" sz="8000" dirty="0">
              <a:solidFill>
                <a:srgbClr val="3D2D1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9BC8E2-3B19-F041-BAA0-5F013BDD2720}"/>
              </a:ext>
            </a:extLst>
          </p:cNvPr>
          <p:cNvSpPr txBox="1"/>
          <p:nvPr/>
        </p:nvSpPr>
        <p:spPr>
          <a:xfrm>
            <a:off x="8347209" y="3624748"/>
            <a:ext cx="3390672" cy="21194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3D2E12"/>
                </a:solidFill>
                <a:latin typeface="Andale Mono" panose="020B0509000000000004" pitchFamily="49" charset="0"/>
              </a:rPr>
              <a:t>scale_y_continuous</a:t>
            </a:r>
            <a:r>
              <a:rPr lang="en-US" dirty="0">
                <a:solidFill>
                  <a:srgbClr val="3D2E12"/>
                </a:solidFill>
                <a:latin typeface="Andale Mono" panose="020B0509000000000004" pitchFamily="49" charset="0"/>
              </a:rPr>
              <a:t>(</a:t>
            </a:r>
            <a:br>
              <a:rPr lang="th-TH" dirty="0">
                <a:solidFill>
                  <a:srgbClr val="3D2E12"/>
                </a:solidFill>
                <a:latin typeface="Andale Mono" panose="020B0509000000000004" pitchFamily="49" charset="0"/>
              </a:rPr>
            </a:br>
            <a:r>
              <a:rPr lang="en-US" dirty="0" err="1">
                <a:solidFill>
                  <a:srgbClr val="3D2E12"/>
                </a:solidFill>
                <a:latin typeface="Andale Mono" panose="020B0509000000000004" pitchFamily="49" charset="0"/>
              </a:rPr>
              <a:t>sec.axis</a:t>
            </a:r>
            <a:r>
              <a:rPr lang="en-US" dirty="0">
                <a:solidFill>
                  <a:srgbClr val="3D2E12"/>
                </a:solidFill>
                <a:latin typeface="Andale Mono" panose="020B0509000000000004" pitchFamily="49" charset="0"/>
              </a:rPr>
              <a:t> = </a:t>
            </a:r>
            <a:r>
              <a:rPr lang="en-US" dirty="0" err="1">
                <a:solidFill>
                  <a:srgbClr val="3D2E12"/>
                </a:solidFill>
                <a:latin typeface="Andale Mono" panose="020B0509000000000004" pitchFamily="49" charset="0"/>
              </a:rPr>
              <a:t>sec_axis</a:t>
            </a:r>
            <a:r>
              <a:rPr lang="en-US" dirty="0">
                <a:solidFill>
                  <a:srgbClr val="3D2E12"/>
                </a:solidFill>
                <a:latin typeface="Andale Mono" panose="020B0509000000000004" pitchFamily="49" charset="0"/>
              </a:rPr>
              <a:t>())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3D2E12"/>
                </a:solidFill>
                <a:latin typeface="Andale Mono" panose="020B0509000000000004" pitchFamily="49" charset="0"/>
              </a:rPr>
              <a:t>facet_wrap</a:t>
            </a:r>
            <a:r>
              <a:rPr lang="en-US" dirty="0">
                <a:solidFill>
                  <a:srgbClr val="3D2E12"/>
                </a:solidFill>
                <a:latin typeface="Andale Mono" panose="020B0509000000000004" pitchFamily="49" charset="0"/>
              </a:rPr>
              <a:t>()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3D2E12"/>
                </a:solidFill>
                <a:latin typeface="Andale Mono" panose="020B0509000000000004" pitchFamily="49" charset="0"/>
              </a:rPr>
              <a:t>facet_grid</a:t>
            </a:r>
            <a:r>
              <a:rPr lang="en-US" dirty="0">
                <a:solidFill>
                  <a:srgbClr val="3D2E12"/>
                </a:solidFill>
                <a:latin typeface="Andale Mono" panose="020B0509000000000004" pitchFamily="49" charset="0"/>
              </a:rPr>
              <a:t>()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3D2E12"/>
                </a:solidFill>
                <a:latin typeface="Andale Mono" panose="020B0509000000000004" pitchFamily="49" charset="0"/>
              </a:rPr>
              <a:t>ggarange</a:t>
            </a:r>
            <a:r>
              <a:rPr lang="en-US" dirty="0">
                <a:solidFill>
                  <a:srgbClr val="3D2E12"/>
                </a:solidFill>
                <a:latin typeface="Andale Mono" panose="020B05090000000000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59247230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C62213-96BC-B14A-B33B-B2C37EE5DD64}"/>
              </a:ext>
            </a:extLst>
          </p:cNvPr>
          <p:cNvSpPr txBox="1"/>
          <p:nvPr/>
        </p:nvSpPr>
        <p:spPr>
          <a:xfrm>
            <a:off x="1267968" y="1085088"/>
            <a:ext cx="42603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6000" dirty="0">
                <a:solidFill>
                  <a:srgbClr val="3D2D11"/>
                </a:solidFill>
              </a:rPr>
              <a:t>How to play?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F0A5B08-A742-494C-AE95-781048E9EC0E}"/>
              </a:ext>
            </a:extLst>
          </p:cNvPr>
          <p:cNvSpPr txBox="1"/>
          <p:nvPr/>
        </p:nvSpPr>
        <p:spPr>
          <a:xfrm>
            <a:off x="1832110" y="3282599"/>
            <a:ext cx="2731132" cy="50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B8B4B0"/>
                </a:solidFill>
              </a:rPr>
              <a:t>Select graphical type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2E529D7-806B-FA47-926A-420838A65A72}"/>
              </a:ext>
            </a:extLst>
          </p:cNvPr>
          <p:cNvSpPr txBox="1"/>
          <p:nvPr/>
        </p:nvSpPr>
        <p:spPr>
          <a:xfrm>
            <a:off x="1832110" y="2780894"/>
            <a:ext cx="2375394" cy="50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B8B4B0"/>
                </a:solidFill>
              </a:rPr>
              <a:t>Call for a function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3BC4AFA-F01C-A04D-BFA2-16490279A7E5}"/>
              </a:ext>
            </a:extLst>
          </p:cNvPr>
          <p:cNvSpPr txBox="1"/>
          <p:nvPr/>
        </p:nvSpPr>
        <p:spPr>
          <a:xfrm>
            <a:off x="1832110" y="3783789"/>
            <a:ext cx="2416559" cy="50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D2D11"/>
                </a:solidFill>
              </a:rPr>
              <a:t>Define X and/or Y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391D7B3-F93C-5845-934B-6E75B1CE67B1}"/>
              </a:ext>
            </a:extLst>
          </p:cNvPr>
          <p:cNvSpPr txBox="1"/>
          <p:nvPr/>
        </p:nvSpPr>
        <p:spPr>
          <a:xfrm>
            <a:off x="1377695" y="2100751"/>
            <a:ext cx="5060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3D2D11"/>
                </a:solidFill>
              </a:rPr>
              <a:t>There are 3 steps to make a simple plot</a:t>
            </a:r>
            <a:endParaRPr lang="en-CN" sz="7200" dirty="0">
              <a:solidFill>
                <a:srgbClr val="3D2D1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CF80A72-E87F-AF46-AB92-7067B068D3F0}"/>
              </a:ext>
            </a:extLst>
          </p:cNvPr>
          <p:cNvSpPr txBox="1"/>
          <p:nvPr/>
        </p:nvSpPr>
        <p:spPr>
          <a:xfrm>
            <a:off x="5720203" y="3783789"/>
            <a:ext cx="1569660" cy="498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D2E12"/>
                </a:solidFill>
                <a:latin typeface="Andale Mono" panose="020B0509000000000004" pitchFamily="49" charset="0"/>
              </a:rPr>
              <a:t>ggplot2()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B65014-37B8-8644-92AA-C130C8B12F67}"/>
              </a:ext>
            </a:extLst>
          </p:cNvPr>
          <p:cNvSpPr txBox="1"/>
          <p:nvPr/>
        </p:nvSpPr>
        <p:spPr>
          <a:xfrm>
            <a:off x="7872619" y="3432677"/>
            <a:ext cx="1723549" cy="844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sz="2000" dirty="0" err="1">
                <a:solidFill>
                  <a:srgbClr val="3D2E12"/>
                </a:solidFill>
                <a:latin typeface="Andale Mono" panose="020B0509000000000004" pitchFamily="49" charset="0"/>
              </a:rPr>
              <a:t>geom_point</a:t>
            </a:r>
            <a:endParaRPr lang="en-US" sz="2000" dirty="0">
              <a:solidFill>
                <a:srgbClr val="3D2E12"/>
              </a:solidFill>
              <a:latin typeface="Andale Mono" panose="020B05090000000000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337AD9-EDE0-D441-8FF9-4E22E0D7C52F}"/>
              </a:ext>
            </a:extLst>
          </p:cNvPr>
          <p:cNvSpPr txBox="1"/>
          <p:nvPr/>
        </p:nvSpPr>
        <p:spPr>
          <a:xfrm>
            <a:off x="7242687" y="3795870"/>
            <a:ext cx="338554" cy="498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D2E12"/>
                </a:solidFill>
                <a:latin typeface="Andale Mono" panose="020B0509000000000004" pitchFamily="49" charset="0"/>
              </a:rPr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D2D5ED-C740-2C4F-82F4-0B654C85479F}"/>
              </a:ext>
            </a:extLst>
          </p:cNvPr>
          <p:cNvSpPr txBox="1"/>
          <p:nvPr/>
        </p:nvSpPr>
        <p:spPr>
          <a:xfrm>
            <a:off x="2546508" y="4509074"/>
            <a:ext cx="2722925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D2D11"/>
                </a:solidFill>
              </a:rPr>
              <a:t>From your own needed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689A26-47EE-724F-8933-2F187FCE267C}"/>
              </a:ext>
            </a:extLst>
          </p:cNvPr>
          <p:cNvSpPr txBox="1"/>
          <p:nvPr/>
        </p:nvSpPr>
        <p:spPr>
          <a:xfrm>
            <a:off x="2546508" y="5184535"/>
            <a:ext cx="2246384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D2D11"/>
                </a:solidFill>
              </a:rPr>
              <a:t>From your dataset</a:t>
            </a:r>
          </a:p>
        </p:txBody>
      </p:sp>
    </p:spTree>
    <p:extLst>
      <p:ext uri="{BB962C8B-B14F-4D97-AF65-F5344CB8AC3E}">
        <p14:creationId xmlns:p14="http://schemas.microsoft.com/office/powerpoint/2010/main" val="2681341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C62213-96BC-B14A-B33B-B2C37EE5DD64}"/>
              </a:ext>
            </a:extLst>
          </p:cNvPr>
          <p:cNvSpPr txBox="1"/>
          <p:nvPr/>
        </p:nvSpPr>
        <p:spPr>
          <a:xfrm>
            <a:off x="1267968" y="1085088"/>
            <a:ext cx="42603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6000" dirty="0">
                <a:solidFill>
                  <a:srgbClr val="3D2D11"/>
                </a:solidFill>
              </a:rPr>
              <a:t>How to play?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F0A5B08-A742-494C-AE95-781048E9EC0E}"/>
              </a:ext>
            </a:extLst>
          </p:cNvPr>
          <p:cNvSpPr txBox="1"/>
          <p:nvPr/>
        </p:nvSpPr>
        <p:spPr>
          <a:xfrm>
            <a:off x="1832110" y="3282599"/>
            <a:ext cx="2731132" cy="50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B8B4B0"/>
                </a:solidFill>
              </a:rPr>
              <a:t>Select graphical type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2E529D7-806B-FA47-926A-420838A65A72}"/>
              </a:ext>
            </a:extLst>
          </p:cNvPr>
          <p:cNvSpPr txBox="1"/>
          <p:nvPr/>
        </p:nvSpPr>
        <p:spPr>
          <a:xfrm>
            <a:off x="1832110" y="2780894"/>
            <a:ext cx="2375394" cy="50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B8B4B0"/>
                </a:solidFill>
              </a:rPr>
              <a:t>Call for a function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3BC4AFA-F01C-A04D-BFA2-16490279A7E5}"/>
              </a:ext>
            </a:extLst>
          </p:cNvPr>
          <p:cNvSpPr txBox="1"/>
          <p:nvPr/>
        </p:nvSpPr>
        <p:spPr>
          <a:xfrm>
            <a:off x="1832110" y="3783789"/>
            <a:ext cx="2416559" cy="50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D2D11"/>
                </a:solidFill>
              </a:rPr>
              <a:t>Define X and/or Y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391D7B3-F93C-5845-934B-6E75B1CE67B1}"/>
              </a:ext>
            </a:extLst>
          </p:cNvPr>
          <p:cNvSpPr txBox="1"/>
          <p:nvPr/>
        </p:nvSpPr>
        <p:spPr>
          <a:xfrm>
            <a:off x="1377695" y="2100751"/>
            <a:ext cx="5060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3D2D11"/>
                </a:solidFill>
              </a:rPr>
              <a:t>There are 3 steps to make a simple plot</a:t>
            </a:r>
            <a:endParaRPr lang="en-CN" sz="7200" dirty="0">
              <a:solidFill>
                <a:srgbClr val="3D2D1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CF80A72-E87F-AF46-AB92-7067B068D3F0}"/>
              </a:ext>
            </a:extLst>
          </p:cNvPr>
          <p:cNvSpPr txBox="1"/>
          <p:nvPr/>
        </p:nvSpPr>
        <p:spPr>
          <a:xfrm>
            <a:off x="5720203" y="4475795"/>
            <a:ext cx="1569660" cy="498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D2E12"/>
                </a:solidFill>
                <a:latin typeface="Andale Mono" panose="020B0509000000000004" pitchFamily="49" charset="0"/>
              </a:rPr>
              <a:t>ggplot2()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B65014-37B8-8644-92AA-C130C8B12F67}"/>
              </a:ext>
            </a:extLst>
          </p:cNvPr>
          <p:cNvSpPr txBox="1"/>
          <p:nvPr/>
        </p:nvSpPr>
        <p:spPr>
          <a:xfrm>
            <a:off x="7606619" y="4124683"/>
            <a:ext cx="4339650" cy="844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sz="2000" dirty="0" err="1">
                <a:solidFill>
                  <a:srgbClr val="3D2E12"/>
                </a:solidFill>
                <a:latin typeface="Andale Mono" panose="020B0509000000000004" pitchFamily="49" charset="0"/>
              </a:rPr>
              <a:t>geom_point</a:t>
            </a:r>
            <a:r>
              <a:rPr lang="en-US" sz="2000" dirty="0">
                <a:solidFill>
                  <a:srgbClr val="3D2E12"/>
                </a:solidFill>
                <a:latin typeface="Andale Mono" panose="020B0509000000000004" pitchFamily="49" charset="0"/>
              </a:rPr>
              <a:t>( </a:t>
            </a:r>
            <a:r>
              <a:rPr lang="en-US" sz="2000" dirty="0" err="1">
                <a:solidFill>
                  <a:srgbClr val="3D2E12"/>
                </a:solidFill>
                <a:latin typeface="Andale Mono" panose="020B0509000000000004" pitchFamily="49" charset="0"/>
              </a:rPr>
              <a:t>aes</a:t>
            </a:r>
            <a:r>
              <a:rPr lang="en-US" sz="2000" dirty="0">
                <a:solidFill>
                  <a:srgbClr val="3D2E12"/>
                </a:solidFill>
                <a:latin typeface="Andale Mono" panose="020B0509000000000004" pitchFamily="49" charset="0"/>
              </a:rPr>
              <a:t>(x=</a:t>
            </a:r>
            <a:r>
              <a:rPr lang="en-US" sz="2000" dirty="0">
                <a:solidFill>
                  <a:srgbClr val="3D2E12"/>
                </a:solidFill>
                <a:highlight>
                  <a:srgbClr val="EFCA6E"/>
                </a:highlight>
                <a:latin typeface="Andale Mono" panose="020B0509000000000004" pitchFamily="49" charset="0"/>
              </a:rPr>
              <a:t>2</a:t>
            </a:r>
            <a:r>
              <a:rPr lang="en-US" sz="2000" dirty="0">
                <a:solidFill>
                  <a:srgbClr val="3D2E12"/>
                </a:solidFill>
                <a:latin typeface="Andale Mono" panose="020B0509000000000004" pitchFamily="49" charset="0"/>
              </a:rPr>
              <a:t>, y=</a:t>
            </a:r>
            <a:r>
              <a:rPr lang="en-US" sz="2000" dirty="0">
                <a:solidFill>
                  <a:srgbClr val="3D2E12"/>
                </a:solidFill>
                <a:highlight>
                  <a:srgbClr val="EFCA6E"/>
                </a:highlight>
                <a:latin typeface="Andale Mono" panose="020B0509000000000004" pitchFamily="49" charset="0"/>
              </a:rPr>
              <a:t>3</a:t>
            </a:r>
            <a:r>
              <a:rPr lang="en-US" sz="2000" dirty="0">
                <a:solidFill>
                  <a:srgbClr val="3D2E12"/>
                </a:solidFill>
                <a:latin typeface="Andale Mono" panose="020B0509000000000004" pitchFamily="49" charset="0"/>
              </a:rPr>
              <a:t>) 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337AD9-EDE0-D441-8FF9-4E22E0D7C52F}"/>
              </a:ext>
            </a:extLst>
          </p:cNvPr>
          <p:cNvSpPr txBox="1"/>
          <p:nvPr/>
        </p:nvSpPr>
        <p:spPr>
          <a:xfrm>
            <a:off x="7242687" y="4487876"/>
            <a:ext cx="338554" cy="498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D2E12"/>
                </a:solidFill>
                <a:latin typeface="Andale Mono" panose="020B0509000000000004" pitchFamily="49" charset="0"/>
              </a:rPr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D2D5ED-C740-2C4F-82F4-0B654C85479F}"/>
              </a:ext>
            </a:extLst>
          </p:cNvPr>
          <p:cNvSpPr txBox="1"/>
          <p:nvPr/>
        </p:nvSpPr>
        <p:spPr>
          <a:xfrm>
            <a:off x="2546508" y="4509074"/>
            <a:ext cx="2722925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D2D11"/>
                </a:solidFill>
              </a:rPr>
              <a:t>From your own needed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689A26-47EE-724F-8933-2F187FCE267C}"/>
              </a:ext>
            </a:extLst>
          </p:cNvPr>
          <p:cNvSpPr txBox="1"/>
          <p:nvPr/>
        </p:nvSpPr>
        <p:spPr>
          <a:xfrm>
            <a:off x="2546508" y="5184535"/>
            <a:ext cx="2246384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D2D11"/>
                </a:solidFill>
              </a:rPr>
              <a:t>From your dataset</a:t>
            </a:r>
          </a:p>
        </p:txBody>
      </p:sp>
      <p:pic>
        <p:nvPicPr>
          <p:cNvPr id="5" name="Picture 4" descr="Chart, line chart&#10;&#10;Description automatically generated with medium confidence">
            <a:extLst>
              <a:ext uri="{FF2B5EF4-FFF2-40B4-BE49-F238E27FC236}">
                <a16:creationId xmlns:a16="http://schemas.microsoft.com/office/drawing/2014/main" id="{CA5AF344-CB84-A74F-AAEC-977E9D0A5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863" y="718553"/>
            <a:ext cx="4021403" cy="276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00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C62213-96BC-B14A-B33B-B2C37EE5DD64}"/>
              </a:ext>
            </a:extLst>
          </p:cNvPr>
          <p:cNvSpPr txBox="1"/>
          <p:nvPr/>
        </p:nvSpPr>
        <p:spPr>
          <a:xfrm>
            <a:off x="1267968" y="1085088"/>
            <a:ext cx="42603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6000" dirty="0">
                <a:solidFill>
                  <a:srgbClr val="3D2D11"/>
                </a:solidFill>
              </a:rPr>
              <a:t>How to play?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F0A5B08-A742-494C-AE95-781048E9EC0E}"/>
              </a:ext>
            </a:extLst>
          </p:cNvPr>
          <p:cNvSpPr txBox="1"/>
          <p:nvPr/>
        </p:nvSpPr>
        <p:spPr>
          <a:xfrm>
            <a:off x="1832110" y="3282599"/>
            <a:ext cx="2731132" cy="50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B8B4B0"/>
                </a:solidFill>
              </a:rPr>
              <a:t>Select graphical type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2E529D7-806B-FA47-926A-420838A65A72}"/>
              </a:ext>
            </a:extLst>
          </p:cNvPr>
          <p:cNvSpPr txBox="1"/>
          <p:nvPr/>
        </p:nvSpPr>
        <p:spPr>
          <a:xfrm>
            <a:off x="1832110" y="2780894"/>
            <a:ext cx="2375394" cy="50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B8B4B0"/>
                </a:solidFill>
              </a:rPr>
              <a:t>Call for a function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3BC4AFA-F01C-A04D-BFA2-16490279A7E5}"/>
              </a:ext>
            </a:extLst>
          </p:cNvPr>
          <p:cNvSpPr txBox="1"/>
          <p:nvPr/>
        </p:nvSpPr>
        <p:spPr>
          <a:xfrm>
            <a:off x="1832110" y="3783789"/>
            <a:ext cx="2416559" cy="50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D2D11"/>
                </a:solidFill>
              </a:rPr>
              <a:t>Define X and/or Y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391D7B3-F93C-5845-934B-6E75B1CE67B1}"/>
              </a:ext>
            </a:extLst>
          </p:cNvPr>
          <p:cNvSpPr txBox="1"/>
          <p:nvPr/>
        </p:nvSpPr>
        <p:spPr>
          <a:xfrm>
            <a:off x="1377695" y="2100751"/>
            <a:ext cx="5060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3D2D11"/>
                </a:solidFill>
              </a:rPr>
              <a:t>There are 3 steps to make a simple plot</a:t>
            </a:r>
            <a:endParaRPr lang="en-CN" sz="7200" dirty="0">
              <a:solidFill>
                <a:srgbClr val="3D2D1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D2D5ED-C740-2C4F-82F4-0B654C85479F}"/>
              </a:ext>
            </a:extLst>
          </p:cNvPr>
          <p:cNvSpPr txBox="1"/>
          <p:nvPr/>
        </p:nvSpPr>
        <p:spPr>
          <a:xfrm>
            <a:off x="2546508" y="4509074"/>
            <a:ext cx="2722925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D2D11"/>
                </a:solidFill>
              </a:rPr>
              <a:t>From your own needed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689A26-47EE-724F-8933-2F187FCE267C}"/>
              </a:ext>
            </a:extLst>
          </p:cNvPr>
          <p:cNvSpPr txBox="1"/>
          <p:nvPr/>
        </p:nvSpPr>
        <p:spPr>
          <a:xfrm>
            <a:off x="2546508" y="5184535"/>
            <a:ext cx="2246384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D2D11"/>
                </a:solidFill>
              </a:rPr>
              <a:t>From your dataset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0EB589-966A-CA41-B779-0CB92BB1751D}"/>
              </a:ext>
            </a:extLst>
          </p:cNvPr>
          <p:cNvSpPr txBox="1"/>
          <p:nvPr/>
        </p:nvSpPr>
        <p:spPr>
          <a:xfrm>
            <a:off x="5720203" y="5163323"/>
            <a:ext cx="1569660" cy="498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D2E12"/>
                </a:solidFill>
                <a:latin typeface="Andale Mono" panose="020B0509000000000004" pitchFamily="49" charset="0"/>
              </a:rPr>
              <a:t>ggplot2()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C94C52-0CBA-874C-98DC-236777EEE522}"/>
              </a:ext>
            </a:extLst>
          </p:cNvPr>
          <p:cNvSpPr txBox="1"/>
          <p:nvPr/>
        </p:nvSpPr>
        <p:spPr>
          <a:xfrm>
            <a:off x="5720203" y="5389552"/>
            <a:ext cx="5985934" cy="693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sz="1600" dirty="0" err="1">
                <a:solidFill>
                  <a:srgbClr val="3D2E12"/>
                </a:solidFill>
                <a:latin typeface="Andale Mono" panose="020B0509000000000004" pitchFamily="49" charset="0"/>
              </a:rPr>
              <a:t>geom_point</a:t>
            </a:r>
            <a:r>
              <a:rPr lang="en-US" sz="1600" dirty="0">
                <a:solidFill>
                  <a:srgbClr val="3D2E12"/>
                </a:solidFill>
                <a:latin typeface="Andale Mono" panose="020B0509000000000004" pitchFamily="49" charset="0"/>
              </a:rPr>
              <a:t>( data = </a:t>
            </a:r>
            <a:r>
              <a:rPr lang="en-US" sz="1600" dirty="0" err="1">
                <a:solidFill>
                  <a:srgbClr val="3D2E12"/>
                </a:solidFill>
                <a:highlight>
                  <a:srgbClr val="EFCA6E"/>
                </a:highlight>
                <a:latin typeface="Andale Mono" panose="020B0509000000000004" pitchFamily="49" charset="0"/>
              </a:rPr>
              <a:t>Mat_data</a:t>
            </a:r>
            <a:r>
              <a:rPr lang="en-US" sz="1600" dirty="0">
                <a:solidFill>
                  <a:srgbClr val="3D2E12"/>
                </a:solidFill>
                <a:latin typeface="Andale Mono" panose="020B0509000000000004" pitchFamily="49" charset="0"/>
              </a:rPr>
              <a:t>, </a:t>
            </a:r>
            <a:r>
              <a:rPr lang="en-US" sz="1600" dirty="0" err="1">
                <a:solidFill>
                  <a:srgbClr val="3D2E12"/>
                </a:solidFill>
                <a:latin typeface="Andale Mono" panose="020B0509000000000004" pitchFamily="49" charset="0"/>
              </a:rPr>
              <a:t>aes</a:t>
            </a:r>
            <a:r>
              <a:rPr lang="en-US" sz="1600" dirty="0">
                <a:solidFill>
                  <a:srgbClr val="3D2E12"/>
                </a:solidFill>
                <a:latin typeface="Andale Mono" panose="020B0509000000000004" pitchFamily="49" charset="0"/>
              </a:rPr>
              <a:t>(x= </a:t>
            </a:r>
            <a:r>
              <a:rPr lang="en-US" sz="1600" dirty="0">
                <a:solidFill>
                  <a:srgbClr val="3D2E12"/>
                </a:solidFill>
                <a:highlight>
                  <a:srgbClr val="EFCA6E"/>
                </a:highlight>
                <a:latin typeface="Andale Mono" panose="020B0509000000000004" pitchFamily="49" charset="0"/>
              </a:rPr>
              <a:t>X</a:t>
            </a:r>
            <a:r>
              <a:rPr lang="en-US" sz="1600" dirty="0">
                <a:solidFill>
                  <a:srgbClr val="3D2E12"/>
                </a:solidFill>
                <a:latin typeface="Andale Mono" panose="020B0509000000000004" pitchFamily="49" charset="0"/>
              </a:rPr>
              <a:t> , y= </a:t>
            </a:r>
            <a:r>
              <a:rPr lang="en-US" sz="1600" dirty="0">
                <a:solidFill>
                  <a:srgbClr val="3D2E12"/>
                </a:solidFill>
                <a:highlight>
                  <a:srgbClr val="EFCA6E"/>
                </a:highlight>
                <a:latin typeface="Andale Mono" panose="020B0509000000000004" pitchFamily="49" charset="0"/>
              </a:rPr>
              <a:t>Y</a:t>
            </a:r>
            <a:r>
              <a:rPr lang="en-US" sz="1600" dirty="0">
                <a:solidFill>
                  <a:srgbClr val="3D2E12"/>
                </a:solidFill>
                <a:latin typeface="Andale Mono" panose="020B0509000000000004" pitchFamily="49" charset="0"/>
              </a:rPr>
              <a:t>) 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12CCA5-90FD-D144-9E2C-96DAFB61C788}"/>
              </a:ext>
            </a:extLst>
          </p:cNvPr>
          <p:cNvSpPr txBox="1"/>
          <p:nvPr/>
        </p:nvSpPr>
        <p:spPr>
          <a:xfrm>
            <a:off x="7242687" y="5175404"/>
            <a:ext cx="338554" cy="498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D2E12"/>
                </a:solidFill>
                <a:latin typeface="Andale Mono" panose="020B0509000000000004" pitchFamily="49" charset="0"/>
              </a:rPr>
              <a:t>+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B0D981A-8038-0A4B-8729-DBE3E334D7AD}"/>
              </a:ext>
            </a:extLst>
          </p:cNvPr>
          <p:cNvSpPr/>
          <p:nvPr/>
        </p:nvSpPr>
        <p:spPr>
          <a:xfrm>
            <a:off x="7096537" y="509286"/>
            <a:ext cx="4802238" cy="2524754"/>
          </a:xfrm>
          <a:prstGeom prst="roundRect">
            <a:avLst/>
          </a:prstGeom>
          <a:solidFill>
            <a:srgbClr val="B8B4B0"/>
          </a:solidFill>
          <a:ln w="19050">
            <a:solidFill>
              <a:srgbClr val="6B4E1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" name="Oval Callout 20">
            <a:extLst>
              <a:ext uri="{FF2B5EF4-FFF2-40B4-BE49-F238E27FC236}">
                <a16:creationId xmlns:a16="http://schemas.microsoft.com/office/drawing/2014/main" id="{B0E6F0E9-6FFB-074B-9AB2-891A96D4BC6D}"/>
              </a:ext>
            </a:extLst>
          </p:cNvPr>
          <p:cNvSpPr/>
          <p:nvPr/>
        </p:nvSpPr>
        <p:spPr>
          <a:xfrm flipH="1">
            <a:off x="7010841" y="237270"/>
            <a:ext cx="1484977" cy="1174842"/>
          </a:xfrm>
          <a:prstGeom prst="wedgeEllipseCallout">
            <a:avLst>
              <a:gd name="adj1" fmla="val -43238"/>
              <a:gd name="adj2" fmla="val 42979"/>
            </a:avLst>
          </a:prstGeom>
          <a:solidFill>
            <a:srgbClr val="726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2" name="Oval Callout 21">
            <a:extLst>
              <a:ext uri="{FF2B5EF4-FFF2-40B4-BE49-F238E27FC236}">
                <a16:creationId xmlns:a16="http://schemas.microsoft.com/office/drawing/2014/main" id="{A2518E52-FD07-6F4B-AFC4-F00BC9631692}"/>
              </a:ext>
            </a:extLst>
          </p:cNvPr>
          <p:cNvSpPr/>
          <p:nvPr/>
        </p:nvSpPr>
        <p:spPr>
          <a:xfrm flipH="1">
            <a:off x="6906669" y="126287"/>
            <a:ext cx="1484977" cy="1174842"/>
          </a:xfrm>
          <a:prstGeom prst="wedgeEllipseCallout">
            <a:avLst>
              <a:gd name="adj1" fmla="val -44018"/>
              <a:gd name="adj2" fmla="val 41008"/>
            </a:avLst>
          </a:prstGeom>
          <a:solidFill>
            <a:srgbClr val="978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500CFA-D349-014A-8225-B702123907F1}"/>
              </a:ext>
            </a:extLst>
          </p:cNvPr>
          <p:cNvSpPr txBox="1"/>
          <p:nvPr/>
        </p:nvSpPr>
        <p:spPr>
          <a:xfrm>
            <a:off x="7066700" y="346286"/>
            <a:ext cx="10189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4000" dirty="0">
                <a:solidFill>
                  <a:schemeClr val="bg1"/>
                </a:solidFill>
              </a:rPr>
              <a:t>Tips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EC0525-AC8E-DD43-B02B-241AFFA97874}"/>
              </a:ext>
            </a:extLst>
          </p:cNvPr>
          <p:cNvSpPr txBox="1"/>
          <p:nvPr/>
        </p:nvSpPr>
        <p:spPr>
          <a:xfrm>
            <a:off x="7289863" y="1629273"/>
            <a:ext cx="4267443" cy="376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Petal.Length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   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Petal.Width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   Species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56DE26-C231-F841-8BD1-2B46D80BC956}"/>
              </a:ext>
            </a:extLst>
          </p:cNvPr>
          <p:cNvSpPr txBox="1"/>
          <p:nvPr/>
        </p:nvSpPr>
        <p:spPr>
          <a:xfrm>
            <a:off x="7483189" y="1980465"/>
            <a:ext cx="4267443" cy="102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rgbClr val="3D2E12"/>
                </a:solidFill>
                <a:latin typeface="Andale Mono" panose="020B0509000000000004" pitchFamily="49" charset="0"/>
              </a:rPr>
              <a:t>1.4           0.2        </a:t>
            </a:r>
            <a:r>
              <a:rPr lang="en-US" sz="1400" dirty="0" err="1">
                <a:solidFill>
                  <a:srgbClr val="3D2E12"/>
                </a:solidFill>
                <a:latin typeface="Andale Mono" panose="020B0509000000000004" pitchFamily="49" charset="0"/>
              </a:rPr>
              <a:t>setosa</a:t>
            </a:r>
            <a:endParaRPr lang="en-US" sz="1400" dirty="0">
              <a:solidFill>
                <a:srgbClr val="3D2E12"/>
              </a:solidFill>
              <a:latin typeface="Andale Mono" panose="020B0509000000000004" pitchFamily="49" charset="0"/>
            </a:endParaRPr>
          </a:p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rgbClr val="3D2E12"/>
                </a:solidFill>
                <a:latin typeface="Andale Mono" panose="020B0509000000000004" pitchFamily="49" charset="0"/>
              </a:rPr>
              <a:t>1.4           0.2        </a:t>
            </a:r>
            <a:r>
              <a:rPr lang="en-US" sz="1400" dirty="0" err="1">
                <a:solidFill>
                  <a:srgbClr val="3D2E12"/>
                </a:solidFill>
                <a:latin typeface="Andale Mono" panose="020B0509000000000004" pitchFamily="49" charset="0"/>
              </a:rPr>
              <a:t>setosa</a:t>
            </a:r>
            <a:endParaRPr lang="en-US" sz="1400" dirty="0">
              <a:solidFill>
                <a:srgbClr val="3D2E12"/>
              </a:solidFill>
              <a:latin typeface="Andale Mono" panose="020B0509000000000004" pitchFamily="49" charset="0"/>
            </a:endParaRPr>
          </a:p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rgbClr val="3D2E12"/>
                </a:solidFill>
                <a:latin typeface="Andale Mono" panose="020B0509000000000004" pitchFamily="49" charset="0"/>
              </a:rPr>
              <a:t>1.3           0.2        </a:t>
            </a:r>
            <a:r>
              <a:rPr lang="en-US" sz="1400" dirty="0" err="1">
                <a:solidFill>
                  <a:srgbClr val="3D2E12"/>
                </a:solidFill>
                <a:latin typeface="Andale Mono" panose="020B0509000000000004" pitchFamily="49" charset="0"/>
              </a:rPr>
              <a:t>setosa</a:t>
            </a:r>
            <a:endParaRPr lang="en-US" sz="1400" dirty="0">
              <a:solidFill>
                <a:srgbClr val="3D2E12"/>
              </a:solidFill>
              <a:latin typeface="Andale Mono" panose="020B05090000000000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011629-7073-EC49-B70B-04348DB96CC1}"/>
              </a:ext>
            </a:extLst>
          </p:cNvPr>
          <p:cNvSpPr txBox="1"/>
          <p:nvPr/>
        </p:nvSpPr>
        <p:spPr>
          <a:xfrm>
            <a:off x="8599990" y="559048"/>
            <a:ext cx="3496674" cy="102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There is dataset in based-R namely “iris”</a:t>
            </a: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&gt; iris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18D3F83-EC33-624B-9099-B79B3CEA36B8}"/>
              </a:ext>
            </a:extLst>
          </p:cNvPr>
          <p:cNvSpPr/>
          <p:nvPr/>
        </p:nvSpPr>
        <p:spPr>
          <a:xfrm>
            <a:off x="7649157" y="3063300"/>
            <a:ext cx="36599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+mj-ea"/>
                <a:ea typeface="+mj-ea"/>
              </a:rPr>
              <a:t>花瓣长度</a:t>
            </a:r>
            <a:r>
              <a:rPr lang="en-US" altLang="zh-CN" sz="1400" dirty="0">
                <a:latin typeface="+mj-ea"/>
                <a:ea typeface="+mj-ea"/>
              </a:rPr>
              <a:t>.                 </a:t>
            </a:r>
            <a:r>
              <a:rPr lang="zh-CN" altLang="en-US" sz="1400" dirty="0">
                <a:latin typeface="+mj-ea"/>
                <a:ea typeface="+mj-ea"/>
              </a:rPr>
              <a:t>花瓣宽度</a:t>
            </a:r>
            <a:r>
              <a:rPr lang="en-US" altLang="zh-CN" sz="1400" dirty="0">
                <a:latin typeface="+mj-ea"/>
                <a:ea typeface="+mj-ea"/>
              </a:rPr>
              <a:t>               </a:t>
            </a:r>
            <a:r>
              <a:rPr lang="zh-CN" altLang="en-US" sz="1400" dirty="0">
                <a:latin typeface="+mj-ea"/>
                <a:ea typeface="+mj-ea"/>
              </a:rPr>
              <a:t>物种</a:t>
            </a:r>
            <a:endParaRPr lang="en-CN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377230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4" grpId="0"/>
      <p:bldP spid="25" grpId="0"/>
      <p:bldP spid="26" grpId="0"/>
      <p:bldP spid="27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3A6D7CC-78ED-FC4C-97B7-59F8C6F716B9}"/>
              </a:ext>
            </a:extLst>
          </p:cNvPr>
          <p:cNvSpPr/>
          <p:nvPr/>
        </p:nvSpPr>
        <p:spPr>
          <a:xfrm>
            <a:off x="7096537" y="509286"/>
            <a:ext cx="4802238" cy="2524754"/>
          </a:xfrm>
          <a:prstGeom prst="roundRect">
            <a:avLst/>
          </a:prstGeom>
          <a:solidFill>
            <a:srgbClr val="B8B4B0"/>
          </a:solidFill>
          <a:ln w="19050">
            <a:solidFill>
              <a:srgbClr val="6B4E1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C62213-96BC-B14A-B33B-B2C37EE5DD64}"/>
              </a:ext>
            </a:extLst>
          </p:cNvPr>
          <p:cNvSpPr txBox="1"/>
          <p:nvPr/>
        </p:nvSpPr>
        <p:spPr>
          <a:xfrm>
            <a:off x="1267968" y="1085088"/>
            <a:ext cx="42603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6000" dirty="0">
                <a:solidFill>
                  <a:srgbClr val="3D2D11"/>
                </a:solidFill>
              </a:rPr>
              <a:t>How to play?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F0A5B08-A742-494C-AE95-781048E9EC0E}"/>
              </a:ext>
            </a:extLst>
          </p:cNvPr>
          <p:cNvSpPr txBox="1"/>
          <p:nvPr/>
        </p:nvSpPr>
        <p:spPr>
          <a:xfrm>
            <a:off x="1832110" y="3282599"/>
            <a:ext cx="2731132" cy="50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B8B4B0"/>
                </a:solidFill>
              </a:rPr>
              <a:t>Select graphical type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2E529D7-806B-FA47-926A-420838A65A72}"/>
              </a:ext>
            </a:extLst>
          </p:cNvPr>
          <p:cNvSpPr txBox="1"/>
          <p:nvPr/>
        </p:nvSpPr>
        <p:spPr>
          <a:xfrm>
            <a:off x="1832110" y="2780894"/>
            <a:ext cx="2375394" cy="50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B8B4B0"/>
                </a:solidFill>
              </a:rPr>
              <a:t>Call for a function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391D7B3-F93C-5845-934B-6E75B1CE67B1}"/>
              </a:ext>
            </a:extLst>
          </p:cNvPr>
          <p:cNvSpPr txBox="1"/>
          <p:nvPr/>
        </p:nvSpPr>
        <p:spPr>
          <a:xfrm>
            <a:off x="1377695" y="2100751"/>
            <a:ext cx="5060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3D2D11"/>
                </a:solidFill>
              </a:rPr>
              <a:t>There are 3 steps to make a simple plot</a:t>
            </a:r>
            <a:endParaRPr lang="en-CN" sz="7200" dirty="0">
              <a:solidFill>
                <a:srgbClr val="3D2D11"/>
              </a:solidFill>
            </a:endParaRPr>
          </a:p>
        </p:txBody>
      </p:sp>
      <p:sp>
        <p:nvSpPr>
          <p:cNvPr id="3" name="Oval Callout 2">
            <a:extLst>
              <a:ext uri="{FF2B5EF4-FFF2-40B4-BE49-F238E27FC236}">
                <a16:creationId xmlns:a16="http://schemas.microsoft.com/office/drawing/2014/main" id="{B18CC9C1-6C4B-4E46-9F95-2087DF9D7851}"/>
              </a:ext>
            </a:extLst>
          </p:cNvPr>
          <p:cNvSpPr/>
          <p:nvPr/>
        </p:nvSpPr>
        <p:spPr>
          <a:xfrm flipH="1">
            <a:off x="7010841" y="237270"/>
            <a:ext cx="1484977" cy="1174842"/>
          </a:xfrm>
          <a:prstGeom prst="wedgeEllipseCallout">
            <a:avLst>
              <a:gd name="adj1" fmla="val -43238"/>
              <a:gd name="adj2" fmla="val 42979"/>
            </a:avLst>
          </a:prstGeom>
          <a:solidFill>
            <a:srgbClr val="726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Callout 12">
            <a:extLst>
              <a:ext uri="{FF2B5EF4-FFF2-40B4-BE49-F238E27FC236}">
                <a16:creationId xmlns:a16="http://schemas.microsoft.com/office/drawing/2014/main" id="{08414057-9F23-FD4F-A71E-8A9EA3FA379B}"/>
              </a:ext>
            </a:extLst>
          </p:cNvPr>
          <p:cNvSpPr/>
          <p:nvPr/>
        </p:nvSpPr>
        <p:spPr>
          <a:xfrm flipH="1">
            <a:off x="6906669" y="126287"/>
            <a:ext cx="1484977" cy="1174842"/>
          </a:xfrm>
          <a:prstGeom prst="wedgeEllipseCallout">
            <a:avLst>
              <a:gd name="adj1" fmla="val -44018"/>
              <a:gd name="adj2" fmla="val 41008"/>
            </a:avLst>
          </a:prstGeom>
          <a:solidFill>
            <a:srgbClr val="978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DB066E-FEA9-5B48-9687-3AA36902AD6C}"/>
              </a:ext>
            </a:extLst>
          </p:cNvPr>
          <p:cNvSpPr txBox="1"/>
          <p:nvPr/>
        </p:nvSpPr>
        <p:spPr>
          <a:xfrm>
            <a:off x="7066700" y="346286"/>
            <a:ext cx="10189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4000" dirty="0">
                <a:solidFill>
                  <a:schemeClr val="bg1"/>
                </a:solidFill>
              </a:rPr>
              <a:t>Tips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8FEAA0-3E6A-2242-A787-D00C6302F898}"/>
              </a:ext>
            </a:extLst>
          </p:cNvPr>
          <p:cNvSpPr txBox="1"/>
          <p:nvPr/>
        </p:nvSpPr>
        <p:spPr>
          <a:xfrm>
            <a:off x="7289863" y="1629273"/>
            <a:ext cx="4267443" cy="376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Petal.Length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   </a:t>
            </a:r>
            <a:r>
              <a:rPr lang="en-US" sz="1400" b="1" dirty="0" err="1">
                <a:solidFill>
                  <a:srgbClr val="3D2E12"/>
                </a:solidFill>
                <a:latin typeface="Andale Mono" panose="020B0509000000000004" pitchFamily="49" charset="0"/>
              </a:rPr>
              <a:t>Petal.Width</a:t>
            </a: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   Species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C2BAE2-6D5C-AF4E-ADB7-311A6B6CE4AE}"/>
              </a:ext>
            </a:extLst>
          </p:cNvPr>
          <p:cNvSpPr txBox="1"/>
          <p:nvPr/>
        </p:nvSpPr>
        <p:spPr>
          <a:xfrm>
            <a:off x="7483189" y="1980465"/>
            <a:ext cx="4267443" cy="102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rgbClr val="3D2E12"/>
                </a:solidFill>
                <a:latin typeface="Andale Mono" panose="020B0509000000000004" pitchFamily="49" charset="0"/>
              </a:rPr>
              <a:t>1.4           0.2        </a:t>
            </a:r>
            <a:r>
              <a:rPr lang="en-US" sz="1400" dirty="0" err="1">
                <a:solidFill>
                  <a:srgbClr val="3D2E12"/>
                </a:solidFill>
                <a:latin typeface="Andale Mono" panose="020B0509000000000004" pitchFamily="49" charset="0"/>
              </a:rPr>
              <a:t>setosa</a:t>
            </a:r>
            <a:endParaRPr lang="en-US" sz="1400" dirty="0">
              <a:solidFill>
                <a:srgbClr val="3D2E12"/>
              </a:solidFill>
              <a:latin typeface="Andale Mono" panose="020B0509000000000004" pitchFamily="49" charset="0"/>
            </a:endParaRPr>
          </a:p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rgbClr val="3D2E12"/>
                </a:solidFill>
                <a:latin typeface="Andale Mono" panose="020B0509000000000004" pitchFamily="49" charset="0"/>
              </a:rPr>
              <a:t>1.4           0.2        </a:t>
            </a:r>
            <a:r>
              <a:rPr lang="en-US" sz="1400" dirty="0" err="1">
                <a:solidFill>
                  <a:srgbClr val="3D2E12"/>
                </a:solidFill>
                <a:latin typeface="Andale Mono" panose="020B0509000000000004" pitchFamily="49" charset="0"/>
              </a:rPr>
              <a:t>setosa</a:t>
            </a:r>
            <a:endParaRPr lang="en-US" sz="1400" dirty="0">
              <a:solidFill>
                <a:srgbClr val="3D2E12"/>
              </a:solidFill>
              <a:latin typeface="Andale Mono" panose="020B0509000000000004" pitchFamily="49" charset="0"/>
            </a:endParaRPr>
          </a:p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rgbClr val="3D2E12"/>
                </a:solidFill>
                <a:latin typeface="Andale Mono" panose="020B0509000000000004" pitchFamily="49" charset="0"/>
              </a:rPr>
              <a:t>1.3           0.2        </a:t>
            </a:r>
            <a:r>
              <a:rPr lang="en-US" sz="1400" dirty="0" err="1">
                <a:solidFill>
                  <a:srgbClr val="3D2E12"/>
                </a:solidFill>
                <a:latin typeface="Andale Mono" panose="020B0509000000000004" pitchFamily="49" charset="0"/>
              </a:rPr>
              <a:t>setosa</a:t>
            </a:r>
            <a:endParaRPr lang="en-US" sz="1400" dirty="0">
              <a:solidFill>
                <a:srgbClr val="3D2E12"/>
              </a:solidFill>
              <a:latin typeface="Andale Mono" panose="020B05090000000000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90075A-0858-6540-8CAC-C4CCCD9953B3}"/>
              </a:ext>
            </a:extLst>
          </p:cNvPr>
          <p:cNvSpPr txBox="1"/>
          <p:nvPr/>
        </p:nvSpPr>
        <p:spPr>
          <a:xfrm>
            <a:off x="8599990" y="559048"/>
            <a:ext cx="3496674" cy="102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There is dataset in based-R namely “iris”</a:t>
            </a: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3D2E12"/>
                </a:solidFill>
                <a:latin typeface="Andale Mono" panose="020B0509000000000004" pitchFamily="49" charset="0"/>
              </a:rPr>
              <a:t>&gt; iris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AEE9BF-B087-014E-B8A9-5F978973CBE5}"/>
              </a:ext>
            </a:extLst>
          </p:cNvPr>
          <p:cNvSpPr txBox="1"/>
          <p:nvPr/>
        </p:nvSpPr>
        <p:spPr>
          <a:xfrm>
            <a:off x="1832110" y="3783789"/>
            <a:ext cx="2416559" cy="50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D2D11"/>
                </a:solidFill>
              </a:rPr>
              <a:t>Define X and/or 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4B3959-9AB5-844D-8825-29C0AFF7E908}"/>
              </a:ext>
            </a:extLst>
          </p:cNvPr>
          <p:cNvSpPr txBox="1"/>
          <p:nvPr/>
        </p:nvSpPr>
        <p:spPr>
          <a:xfrm>
            <a:off x="2546508" y="4329737"/>
            <a:ext cx="2246384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D2D11"/>
                </a:solidFill>
              </a:rPr>
              <a:t>From your dataset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F4C97E-4BB0-BE4F-AF6E-B630DB2B82F7}"/>
              </a:ext>
            </a:extLst>
          </p:cNvPr>
          <p:cNvSpPr txBox="1"/>
          <p:nvPr/>
        </p:nvSpPr>
        <p:spPr>
          <a:xfrm>
            <a:off x="5720203" y="4308525"/>
            <a:ext cx="1569660" cy="498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D2E12"/>
                </a:solidFill>
                <a:latin typeface="Andale Mono" panose="020B0509000000000004" pitchFamily="49" charset="0"/>
              </a:rPr>
              <a:t>ggplot2()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C16922-021C-5048-85BA-EC2198FA9044}"/>
              </a:ext>
            </a:extLst>
          </p:cNvPr>
          <p:cNvSpPr txBox="1"/>
          <p:nvPr/>
        </p:nvSpPr>
        <p:spPr>
          <a:xfrm>
            <a:off x="5720203" y="4534754"/>
            <a:ext cx="5985934" cy="693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sz="1600" dirty="0" err="1">
                <a:solidFill>
                  <a:srgbClr val="3D2E12"/>
                </a:solidFill>
                <a:latin typeface="Andale Mono" panose="020B0509000000000004" pitchFamily="49" charset="0"/>
              </a:rPr>
              <a:t>geom_point</a:t>
            </a:r>
            <a:r>
              <a:rPr lang="en-US" sz="1600" dirty="0">
                <a:solidFill>
                  <a:srgbClr val="3D2E12"/>
                </a:solidFill>
                <a:latin typeface="Andale Mono" panose="020B0509000000000004" pitchFamily="49" charset="0"/>
              </a:rPr>
              <a:t>( data = </a:t>
            </a:r>
            <a:r>
              <a:rPr lang="en-US" sz="1600" dirty="0" err="1">
                <a:solidFill>
                  <a:srgbClr val="3D2E12"/>
                </a:solidFill>
                <a:highlight>
                  <a:srgbClr val="EFCA6E"/>
                </a:highlight>
                <a:latin typeface="Andale Mono" panose="020B0509000000000004" pitchFamily="49" charset="0"/>
              </a:rPr>
              <a:t>Mat_data</a:t>
            </a:r>
            <a:r>
              <a:rPr lang="en-US" sz="1600" dirty="0">
                <a:solidFill>
                  <a:srgbClr val="3D2E12"/>
                </a:solidFill>
                <a:latin typeface="Andale Mono" panose="020B0509000000000004" pitchFamily="49" charset="0"/>
              </a:rPr>
              <a:t>, </a:t>
            </a:r>
            <a:r>
              <a:rPr lang="en-US" sz="1600" dirty="0" err="1">
                <a:solidFill>
                  <a:srgbClr val="3D2E12"/>
                </a:solidFill>
                <a:latin typeface="Andale Mono" panose="020B0509000000000004" pitchFamily="49" charset="0"/>
              </a:rPr>
              <a:t>aes</a:t>
            </a:r>
            <a:r>
              <a:rPr lang="en-US" sz="1600" dirty="0">
                <a:solidFill>
                  <a:srgbClr val="3D2E12"/>
                </a:solidFill>
                <a:latin typeface="Andale Mono" panose="020B0509000000000004" pitchFamily="49" charset="0"/>
              </a:rPr>
              <a:t>(x= </a:t>
            </a:r>
            <a:r>
              <a:rPr lang="en-US" sz="1600" dirty="0">
                <a:solidFill>
                  <a:srgbClr val="3D2E12"/>
                </a:solidFill>
                <a:highlight>
                  <a:srgbClr val="EFCA6E"/>
                </a:highlight>
                <a:latin typeface="Andale Mono" panose="020B0509000000000004" pitchFamily="49" charset="0"/>
              </a:rPr>
              <a:t>X</a:t>
            </a:r>
            <a:r>
              <a:rPr lang="en-US" sz="1600" dirty="0">
                <a:solidFill>
                  <a:srgbClr val="3D2E12"/>
                </a:solidFill>
                <a:latin typeface="Andale Mono" panose="020B0509000000000004" pitchFamily="49" charset="0"/>
              </a:rPr>
              <a:t> , y= </a:t>
            </a:r>
            <a:r>
              <a:rPr lang="en-US" sz="1600" dirty="0">
                <a:solidFill>
                  <a:srgbClr val="3D2E12"/>
                </a:solidFill>
                <a:highlight>
                  <a:srgbClr val="EFCA6E"/>
                </a:highlight>
                <a:latin typeface="Andale Mono" panose="020B0509000000000004" pitchFamily="49" charset="0"/>
              </a:rPr>
              <a:t>Y</a:t>
            </a:r>
            <a:r>
              <a:rPr lang="en-US" sz="1600" dirty="0">
                <a:solidFill>
                  <a:srgbClr val="3D2E12"/>
                </a:solidFill>
                <a:latin typeface="Andale Mono" panose="020B0509000000000004" pitchFamily="49" charset="0"/>
              </a:rPr>
              <a:t>) 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9486E6-3F4D-6941-B95B-8BAD97D5EBD1}"/>
              </a:ext>
            </a:extLst>
          </p:cNvPr>
          <p:cNvSpPr txBox="1"/>
          <p:nvPr/>
        </p:nvSpPr>
        <p:spPr>
          <a:xfrm>
            <a:off x="7242687" y="4320606"/>
            <a:ext cx="338554" cy="498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D2E12"/>
                </a:solidFill>
                <a:latin typeface="Andale Mono" panose="020B0509000000000004" pitchFamily="49" charset="0"/>
              </a:rPr>
              <a:t>+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9FA9FA3-5392-3B4C-88C4-8B5FBC3688CD}"/>
              </a:ext>
            </a:extLst>
          </p:cNvPr>
          <p:cNvSpPr/>
          <p:nvPr/>
        </p:nvSpPr>
        <p:spPr>
          <a:xfrm>
            <a:off x="7649157" y="3063300"/>
            <a:ext cx="36599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+mj-ea"/>
                <a:ea typeface="+mj-ea"/>
              </a:rPr>
              <a:t>花瓣长度</a:t>
            </a:r>
            <a:r>
              <a:rPr lang="en-US" altLang="zh-CN" sz="1400" dirty="0">
                <a:latin typeface="+mj-ea"/>
                <a:ea typeface="+mj-ea"/>
              </a:rPr>
              <a:t>.                 </a:t>
            </a:r>
            <a:r>
              <a:rPr lang="zh-CN" altLang="en-US" sz="1400" dirty="0">
                <a:latin typeface="+mj-ea"/>
                <a:ea typeface="+mj-ea"/>
              </a:rPr>
              <a:t>花瓣宽度</a:t>
            </a:r>
            <a:r>
              <a:rPr lang="en-US" altLang="zh-CN" sz="1400" dirty="0">
                <a:latin typeface="+mj-ea"/>
                <a:ea typeface="+mj-ea"/>
              </a:rPr>
              <a:t>               </a:t>
            </a:r>
            <a:r>
              <a:rPr lang="zh-CN" altLang="en-US" sz="1400" dirty="0">
                <a:latin typeface="+mj-ea"/>
                <a:ea typeface="+mj-ea"/>
              </a:rPr>
              <a:t>物种</a:t>
            </a:r>
            <a:endParaRPr lang="en-CN" sz="1400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2FC99D-1384-2D42-8D3D-77653061E2A9}"/>
              </a:ext>
            </a:extLst>
          </p:cNvPr>
          <p:cNvSpPr txBox="1"/>
          <p:nvPr/>
        </p:nvSpPr>
        <p:spPr>
          <a:xfrm>
            <a:off x="9074794" y="5486735"/>
            <a:ext cx="2396233" cy="50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3D2D11"/>
                </a:solidFill>
              </a:rPr>
              <a:t>X is used to predict 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992762-2FFF-6145-9281-85A151D29C31}"/>
              </a:ext>
            </a:extLst>
          </p:cNvPr>
          <p:cNvSpPr/>
          <p:nvPr/>
        </p:nvSpPr>
        <p:spPr>
          <a:xfrm>
            <a:off x="9083835" y="6068119"/>
            <a:ext cx="23871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sz="2400" spc="300" dirty="0">
                <a:solidFill>
                  <a:srgbClr val="3D2D11"/>
                </a:solidFill>
              </a:rPr>
              <a:t>X  用于预测  Y</a:t>
            </a:r>
          </a:p>
        </p:txBody>
      </p:sp>
    </p:spTree>
    <p:extLst>
      <p:ext uri="{BB962C8B-B14F-4D97-AF65-F5344CB8AC3E}">
        <p14:creationId xmlns:p14="http://schemas.microsoft.com/office/powerpoint/2010/main" val="3675425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7691</TotalTime>
  <Words>3191</Words>
  <Application>Microsoft Macintosh PowerPoint</Application>
  <PresentationFormat>Widescreen</PresentationFormat>
  <Paragraphs>545</Paragraphs>
  <Slides>59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等线 Light</vt:lpstr>
      <vt:lpstr>Andale Mono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Kitudom Nawatbhrist</dc:creator>
  <cp:lastModifiedBy>Kitudom Nawatbhrist</cp:lastModifiedBy>
  <cp:revision>22</cp:revision>
  <dcterms:created xsi:type="dcterms:W3CDTF">2021-08-29T19:54:29Z</dcterms:created>
  <dcterms:modified xsi:type="dcterms:W3CDTF">2021-09-09T01:17:04Z</dcterms:modified>
</cp:coreProperties>
</file>